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19"/>
  </p:notesMasterIdLst>
  <p:handoutMasterIdLst>
    <p:handoutMasterId r:id="rId20"/>
  </p:handoutMasterIdLst>
  <p:sldIdLst>
    <p:sldId id="279" r:id="rId2"/>
    <p:sldId id="299" r:id="rId3"/>
    <p:sldId id="264" r:id="rId4"/>
    <p:sldId id="301" r:id="rId5"/>
    <p:sldId id="303" r:id="rId6"/>
    <p:sldId id="289" r:id="rId7"/>
    <p:sldId id="312" r:id="rId8"/>
    <p:sldId id="308" r:id="rId9"/>
    <p:sldId id="302" r:id="rId10"/>
    <p:sldId id="310" r:id="rId11"/>
    <p:sldId id="314" r:id="rId12"/>
    <p:sldId id="315" r:id="rId13"/>
    <p:sldId id="305" r:id="rId14"/>
    <p:sldId id="307" r:id="rId15"/>
    <p:sldId id="298" r:id="rId16"/>
    <p:sldId id="296" r:id="rId17"/>
    <p:sldId id="262" r:id="rId18"/>
  </p:sldIdLst>
  <p:sldSz cx="12192000" cy="6858000"/>
  <p:notesSz cx="7010400" cy="9296400"/>
  <p:defaultTextStyle>
    <a:defPPr>
      <a:defRPr lang="en-US"/>
    </a:defPPr>
    <a:lvl1pPr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56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28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00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72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8">
          <p15:clr>
            <a:srgbClr val="A4A3A4"/>
          </p15:clr>
        </p15:guide>
        <p15:guide id="2" pos="597">
          <p15:clr>
            <a:srgbClr val="A4A3A4"/>
          </p15:clr>
        </p15:guide>
        <p15:guide id="3" orient="horz" pos="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chael Nixon" initials="RN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ADED"/>
    <a:srgbClr val="11263C"/>
    <a:srgbClr val="131E29"/>
    <a:srgbClr val="2D57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958"/>
        <p:guide pos="597"/>
        <p:guide orient="horz" pos="86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652"/>
    </p:cViewPr>
  </p:sorterViewPr>
  <p:notesViewPr>
    <p:cSldViewPr snapToGrid="0">
      <p:cViewPr varScale="1">
        <p:scale>
          <a:sx n="49" d="100"/>
          <a:sy n="49" d="100"/>
        </p:scale>
        <p:origin x="264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7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7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fld id="{3C399480-B31D-4600-8D7C-ECBBEE424CFB}" type="datetimeFigureOut">
              <a:rPr lang="en-CA" smtClean="0"/>
              <a:t>2019-04-11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6"/>
            <a:ext cx="3038475" cy="465137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6"/>
            <a:ext cx="3038475" cy="465137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47C7FD92-66C5-42D3-849F-6B5757C05A5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319947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475" cy="466725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9" y="1"/>
            <a:ext cx="3038475" cy="466725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 smtClean="0"/>
            </a:lvl1pPr>
          </a:lstStyle>
          <a:p>
            <a:pPr>
              <a:defRPr/>
            </a:pPr>
            <a:fld id="{2BFB36B1-F273-4AD8-B962-232035334010}" type="datetimeFigureOut">
              <a:rPr lang="en-CA"/>
              <a:pPr>
                <a:defRPr/>
              </a:pPr>
              <a:t>2019-04-11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1" rIns="91422" bIns="45711" rtlCol="0" anchor="ctr"/>
          <a:lstStyle/>
          <a:p>
            <a:pPr lvl="0"/>
            <a:endParaRPr lang="en-CA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6" y="4473576"/>
            <a:ext cx="5607050" cy="3660776"/>
          </a:xfrm>
          <a:prstGeom prst="rect">
            <a:avLst/>
          </a:prstGeom>
        </p:spPr>
        <p:txBody>
          <a:bodyPr vert="horz" lIns="91422" tIns="45711" rIns="91422" bIns="45711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677"/>
            <a:ext cx="3038475" cy="466725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9" y="8829677"/>
            <a:ext cx="3038475" cy="466725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642F954B-7723-4FAB-B047-AF5137048C00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52550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F954B-7723-4FAB-B047-AF5137048C00}" type="slidenum">
              <a:rPr lang="en-CA" smtClean="0"/>
              <a:pPr>
                <a:defRPr/>
              </a:pPr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508438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br>
              <a:rPr lang="en-US" dirty="0"/>
            </a:b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F954B-7723-4FAB-B047-AF5137048C00}" type="slidenum">
              <a:rPr lang="en-CA" smtClean="0"/>
              <a:pPr>
                <a:defRPr/>
              </a:pPr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64938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F954B-7723-4FAB-B047-AF5137048C00}" type="slidenum">
              <a:rPr lang="en-CA" smtClean="0"/>
              <a:pPr>
                <a:defRPr/>
              </a:pPr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81633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F954B-7723-4FAB-B047-AF5137048C00}" type="slidenum">
              <a:rPr lang="en-CA" smtClean="0"/>
              <a:pPr>
                <a:defRPr/>
              </a:pPr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6292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F954B-7723-4FAB-B047-AF5137048C00}" type="slidenum">
              <a:rPr lang="en-CA" smtClean="0"/>
              <a:pPr>
                <a:defRPr/>
              </a:pPr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93453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F954B-7723-4FAB-B047-AF5137048C00}" type="slidenum">
              <a:rPr lang="en-CA" smtClean="0"/>
              <a:pPr>
                <a:defRPr/>
              </a:pPr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744021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F954B-7723-4FAB-B047-AF5137048C00}" type="slidenum">
              <a:rPr lang="en-CA" smtClean="0"/>
              <a:pPr>
                <a:defRPr/>
              </a:pPr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72768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F954B-7723-4FAB-B047-AF5137048C00}" type="slidenum">
              <a:rPr lang="en-CA" smtClean="0"/>
              <a:pPr>
                <a:defRPr/>
              </a:pPr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87513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F954B-7723-4FAB-B047-AF5137048C00}" type="slidenum">
              <a:rPr lang="en-CA" smtClean="0"/>
              <a:pPr>
                <a:defRPr/>
              </a:pPr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7440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F954B-7723-4FAB-B047-AF5137048C00}" type="slidenum">
              <a:rPr lang="en-CA" smtClean="0"/>
              <a:pPr>
                <a:defRPr/>
              </a:pPr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62499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F954B-7723-4FAB-B047-AF5137048C00}" type="slidenum">
              <a:rPr lang="en-CA" smtClean="0"/>
              <a:pPr>
                <a:defRPr/>
              </a:pPr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8238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  <a:p>
            <a:pPr eaLnBrk="1" hangingPunct="1">
              <a:spcBef>
                <a:spcPct val="0"/>
              </a:spcBef>
            </a:pPr>
            <a:endParaRPr lang="en-US" altLang="en-US" dirty="0"/>
          </a:p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A6E4228-0BE2-40B3-8487-894F9E6F5429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564552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5738" indent="-185738" defTabSz="914400" eaLnBrk="1" hangingPunct="1">
              <a:defRPr/>
            </a:pPr>
            <a:endParaRPr lang="en-CA" alt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F954B-7723-4FAB-B047-AF5137048C00}" type="slidenum">
              <a:rPr lang="en-CA" smtClean="0"/>
              <a:pPr>
                <a:defRPr/>
              </a:pPr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1726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6503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F954B-7723-4FAB-B047-AF5137048C00}" type="slidenum">
              <a:rPr lang="en-CA" smtClean="0"/>
              <a:pPr>
                <a:defRPr/>
              </a:pPr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60760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F954B-7723-4FAB-B047-AF5137048C00}" type="slidenum">
              <a:rPr lang="en-CA" smtClean="0"/>
              <a:pPr>
                <a:defRPr/>
              </a:pPr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2831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F954B-7723-4FAB-B047-AF5137048C00}" type="slidenum">
              <a:rPr lang="en-CA" smtClean="0"/>
              <a:pPr>
                <a:defRPr/>
              </a:pPr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400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F954B-7723-4FAB-B047-AF5137048C00}" type="slidenum">
              <a:rPr lang="en-CA" smtClean="0"/>
              <a:pPr>
                <a:defRPr/>
              </a:pPr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5881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640" y="3602038"/>
            <a:ext cx="10515600" cy="1655762"/>
          </a:xfrm>
        </p:spPr>
        <p:txBody>
          <a:bodyPr/>
          <a:lstStyle>
            <a:lvl1pPr marL="0" indent="0" algn="l">
              <a:buNone/>
              <a:defRPr sz="2400" b="0">
                <a:solidFill>
                  <a:srgbClr val="02ADED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02640" y="227647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4163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306729"/>
            <a:ext cx="10515600" cy="48108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139440" y="0"/>
            <a:ext cx="8206122" cy="84723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D02FA-228D-46B9-8F34-21AE169248F6}" type="datetimeFigureOut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DFA9C-7D28-4A51-88B2-7FB9CC2D23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539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285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03716-1A77-4641-8B4A-175CDFAA4658}" type="datetimeFigureOut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3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570A7-89A9-4386-8199-607F17B258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0189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9440" y="0"/>
            <a:ext cx="8206122" cy="84723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93073"/>
            <a:ext cx="10515600" cy="4817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2AE74-5B8A-4691-B27D-5CE39ECFF055}" type="datetimeFigureOut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743F4-8512-4E9B-9F10-1054FF504E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2148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/>
          </p:cNvPr>
          <p:cNvSpPr/>
          <p:nvPr/>
        </p:nvSpPr>
        <p:spPr>
          <a:xfrm>
            <a:off x="0" y="0"/>
            <a:ext cx="12192000" cy="803275"/>
          </a:xfrm>
          <a:prstGeom prst="rect">
            <a:avLst/>
          </a:prstGeom>
          <a:solidFill>
            <a:srgbClr val="1126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31775"/>
            <a:ext cx="17748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/>
          </p:cNvPr>
          <p:cNvSpPr txBox="1">
            <a:spLocks/>
          </p:cNvSpPr>
          <p:nvPr userDrawn="1"/>
        </p:nvSpPr>
        <p:spPr>
          <a:xfrm>
            <a:off x="3140075" y="0"/>
            <a:ext cx="8205788" cy="8477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D55EF-CAE7-43EC-ACC5-00C842ED11F3}" type="datetimeFigureOut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8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AB1B6-11B6-428A-A2D3-E9DB0F4893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6487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194559"/>
            <a:ext cx="5181600" cy="39824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181600" cy="39824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139440" y="0"/>
            <a:ext cx="8206122" cy="84723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655BB-B53A-483E-8DB7-7A00F4536055}" type="datetimeFigureOut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56992-D4E5-4D76-9349-3695812D36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474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2522500"/>
            <a:ext cx="5157787" cy="6396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328887"/>
            <a:ext cx="5157787" cy="2860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522500"/>
            <a:ext cx="5183188" cy="6396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328887"/>
            <a:ext cx="5183188" cy="2860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139440" y="0"/>
            <a:ext cx="8206122" cy="84723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EDF11-B593-420D-B6D3-164D8E48FF0E}" type="datetimeFigureOut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8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8D940-84D0-4055-B1A5-589B3CE05C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069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139440" y="0"/>
            <a:ext cx="8206122" cy="84723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E7FAC-0973-414D-9F0F-4FFC21A0E09C}" type="datetimeFigureOut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4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4A6E5-21A2-4E3B-9E8C-82D8EECF08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7734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139440" y="0"/>
            <a:ext cx="8206122" cy="84723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EA4F7-09D0-44E3-90B2-8A0345296394}" type="datetimeFigureOut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4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1D347-E703-4590-ADF3-213A2E36ED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1542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552700"/>
            <a:ext cx="3932237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139440" y="0"/>
            <a:ext cx="8206122" cy="84723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356B9-460F-4D96-99AA-F9187E101FBF}" type="datetimeFigureOut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E40D3-CB8C-42F9-8CB8-EF5E18C8A7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5854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552700"/>
            <a:ext cx="3932237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139440" y="0"/>
            <a:ext cx="8206122" cy="84723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6417A-84D4-43E6-8FD0-B2DBC4911036}" type="datetimeFigureOut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7E2F0-4711-45DD-94ED-BEB712F351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4563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200150"/>
            <a:ext cx="10515600" cy="481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377" eaLnBrk="1" fontAlgn="auto" hangingPunct="1"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11263C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387B38-4520-41CD-A614-8AEF818BECDF}" type="datetimeFigureOut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377" eaLnBrk="1" fontAlgn="auto" hangingPunct="1"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11263C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rgbClr val="11263C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8425E14-72F4-4752-9865-82E7A0BF31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Rectangle 1">
            <a:extLst/>
          </p:cNvPr>
          <p:cNvSpPr/>
          <p:nvPr/>
        </p:nvSpPr>
        <p:spPr>
          <a:xfrm>
            <a:off x="0" y="0"/>
            <a:ext cx="12192000" cy="803275"/>
          </a:xfrm>
          <a:prstGeom prst="rect">
            <a:avLst/>
          </a:prstGeom>
          <a:solidFill>
            <a:srgbClr val="1126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1" name="Picture 10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250" y="231775"/>
            <a:ext cx="17748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48" r:id="rId2"/>
    <p:sldLayoutId id="214748375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9" r:id="rId11"/>
    <p:sldLayoutId id="2147483756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11263C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11263C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11263C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1263C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1263C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johnsparks@leapshydro.com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Users\m_and\OneDrive\Documents\Consulting\LEAPS%202017-18\40x40m_Sims\10.18.2018%20LEAPS+10m_channel+%20tracer\run\ncfiles\movie-100mgL-DO.mp4" TargetMode="Externa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large body of water with a mountain in the background&#10;&#10;Description generated with very high confidence">
            <a:extLst>
              <a:ext uri="{FF2B5EF4-FFF2-40B4-BE49-F238E27FC236}">
                <a16:creationId xmlns:a16="http://schemas.microsoft.com/office/drawing/2014/main" id="{4B4C4220-6D09-4F8B-96C7-8E30678FFC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681" y="-375056"/>
            <a:ext cx="12213681" cy="56769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96645" y="902242"/>
            <a:ext cx="9455373" cy="193039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9pPr>
          </a:lstStyle>
          <a:p>
            <a:pPr defTabSz="914400">
              <a:defRPr/>
            </a:pPr>
            <a:endParaRPr lang="en-US" sz="4000" b="1" dirty="0"/>
          </a:p>
          <a:p>
            <a:pPr defTabSz="914400">
              <a:defRPr/>
            </a:pPr>
            <a:r>
              <a:rPr lang="en-US" sz="4000" b="1" dirty="0"/>
              <a:t>Lake Elsinore Hydro Project</a:t>
            </a:r>
          </a:p>
        </p:txBody>
      </p:sp>
      <p:sp>
        <p:nvSpPr>
          <p:cNvPr id="6149" name="Subtitle 2"/>
          <p:cNvSpPr txBox="1">
            <a:spLocks/>
          </p:cNvSpPr>
          <p:nvPr/>
        </p:nvSpPr>
        <p:spPr bwMode="auto">
          <a:xfrm>
            <a:off x="896645" y="3727174"/>
            <a:ext cx="10704806" cy="141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11263C"/>
                </a:solidFill>
                <a:latin typeface="Calibri" panose="020F0502020204030204" pitchFamily="34" charset="0"/>
              </a:defRPr>
            </a:lvl1pPr>
            <a:lvl2pPr marL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11263C"/>
                </a:solidFill>
                <a:latin typeface="Calibri" panose="020F0502020204030204" pitchFamily="34" charset="0"/>
              </a:defRPr>
            </a:lvl2pPr>
            <a:lvl3pPr marL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11263C"/>
                </a:solidFill>
                <a:latin typeface="Calibri" panose="020F0502020204030204" pitchFamily="34" charset="0"/>
              </a:defRPr>
            </a:lvl3pPr>
            <a:lvl4pPr marL="1371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4pPr>
            <a:lvl5pPr marL="1828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5pPr>
            <a:lvl6pPr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6pPr>
            <a:lvl7pPr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7pPr>
            <a:lvl8pPr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8pPr>
            <a:lvl9pPr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dirty="0">
                <a:solidFill>
                  <a:schemeClr val="bg1"/>
                </a:solidFill>
                <a:latin typeface="Calibri Light" panose="020F0302020204030204" pitchFamily="34" charset="0"/>
              </a:rPr>
              <a:t>2019 Winston Chung Energy Storage Technologies and Applications Conference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en-US" altLang="en-US" sz="2600" dirty="0">
              <a:solidFill>
                <a:schemeClr val="bg1"/>
              </a:solidFill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en-US" sz="2600" dirty="0">
                <a:solidFill>
                  <a:schemeClr val="bg1"/>
                </a:solidFill>
                <a:latin typeface="Calibri Light" panose="020F0302020204030204" pitchFamily="34" charset="0"/>
              </a:rPr>
              <a:t>April 11, 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73555" y="5769267"/>
            <a:ext cx="23653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>
                <a:solidFill>
                  <a:schemeClr val="bg1"/>
                </a:solidFill>
                <a:latin typeface="Calibri Light" panose="020F0302020204030204" pitchFamily="34" charset="0"/>
              </a:rPr>
              <a:t>FERC Project No. 14227</a:t>
            </a:r>
          </a:p>
          <a:p>
            <a:r>
              <a:rPr lang="en-US" altLang="en-US" dirty="0">
                <a:solidFill>
                  <a:schemeClr val="bg1"/>
                </a:solidFill>
                <a:latin typeface="Calibri Light" panose="020F0302020204030204" pitchFamily="34" charset="0"/>
              </a:rPr>
              <a:t>www.leapshydro.com</a:t>
            </a:r>
          </a:p>
          <a:p>
            <a:endParaRPr lang="en-C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8" y="1090158"/>
            <a:ext cx="4046537" cy="5047911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236369" y="1632814"/>
            <a:ext cx="5181600" cy="3982403"/>
          </a:xfrm>
        </p:spPr>
        <p:txBody>
          <a:bodyPr/>
          <a:lstStyle/>
          <a:p>
            <a:r>
              <a:rPr lang="en-US" dirty="0"/>
              <a:t>Completed Studies</a:t>
            </a:r>
          </a:p>
          <a:p>
            <a:pPr lvl="1"/>
            <a:r>
              <a:rPr lang="en-US" dirty="0"/>
              <a:t>Visual impacts</a:t>
            </a:r>
          </a:p>
          <a:p>
            <a:pPr lvl="1"/>
            <a:r>
              <a:rPr lang="en-US" dirty="0"/>
              <a:t>Transmission route options</a:t>
            </a:r>
          </a:p>
          <a:p>
            <a:pPr lvl="1"/>
            <a:r>
              <a:rPr lang="en-US" dirty="0"/>
              <a:t>Impacts on Lake Elsinore </a:t>
            </a:r>
          </a:p>
          <a:p>
            <a:pPr lvl="1"/>
            <a:r>
              <a:rPr lang="en-US" dirty="0"/>
              <a:t>Traffic studies</a:t>
            </a:r>
          </a:p>
          <a:p>
            <a:pPr lvl="1"/>
            <a:endParaRPr lang="en-US" dirty="0"/>
          </a:p>
          <a:p>
            <a:r>
              <a:rPr lang="en-US" dirty="0"/>
              <a:t>Underway Studies</a:t>
            </a:r>
          </a:p>
          <a:p>
            <a:pPr lvl="1"/>
            <a:r>
              <a:rPr lang="en-US" dirty="0"/>
              <a:t>Seismic and geotechnical</a:t>
            </a:r>
          </a:p>
          <a:p>
            <a:pPr lvl="1"/>
            <a:r>
              <a:rPr lang="en-US" dirty="0"/>
              <a:t>Biological assessment</a:t>
            </a:r>
          </a:p>
          <a:p>
            <a:pPr lvl="1"/>
            <a:r>
              <a:rPr lang="en-US" dirty="0"/>
              <a:t>Fire Risk</a:t>
            </a:r>
          </a:p>
          <a:p>
            <a:pPr lvl="1"/>
            <a:r>
              <a:rPr lang="en-US" dirty="0"/>
              <a:t>Cultural Resources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47738" y="73572"/>
            <a:ext cx="9037090" cy="847230"/>
          </a:xfrm>
        </p:spPr>
        <p:txBody>
          <a:bodyPr>
            <a:noAutofit/>
          </a:bodyPr>
          <a:lstStyle/>
          <a:p>
            <a:r>
              <a:rPr lang="en-US" sz="3600" dirty="0"/>
              <a:t>Extensive Studies and Updates Are Underway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43091" y="6327230"/>
            <a:ext cx="2365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>
                <a:latin typeface="Calibri Light" panose="020F0302020204030204" pitchFamily="34" charset="0"/>
              </a:rPr>
              <a:t>FERC Project No. 14227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646387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056678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817535"/>
            <a:ext cx="10334297" cy="4713888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20111" y="5023948"/>
            <a:ext cx="11172496" cy="1713183"/>
          </a:xfrm>
        </p:spPr>
        <p:txBody>
          <a:bodyPr/>
          <a:lstStyle/>
          <a:p>
            <a:r>
              <a:rPr lang="en-US" sz="2400" dirty="0"/>
              <a:t>FERC Studies 30 (Visual Simulations) and 34 (Transmission) are completed</a:t>
            </a:r>
          </a:p>
          <a:p>
            <a:r>
              <a:rPr lang="en-US" sz="2400" dirty="0"/>
              <a:t>FERC directed engagement with County, City and other stakeholders</a:t>
            </a:r>
          </a:p>
          <a:p>
            <a:r>
              <a:rPr lang="en-US" sz="2400" dirty="0"/>
              <a:t>Visualization study includes transmission tower placement along some route options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743091" y="6327230"/>
            <a:ext cx="2365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>
                <a:latin typeface="Calibri Light" panose="020F0302020204030204" pitchFamily="34" charset="0"/>
              </a:rPr>
              <a:t>FERC Project No. 14227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646387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516248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85" y="2446144"/>
            <a:ext cx="5567855" cy="2938431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172199" y="1910782"/>
            <a:ext cx="5452241" cy="4269301"/>
          </a:xfrm>
        </p:spPr>
        <p:txBody>
          <a:bodyPr/>
          <a:lstStyle/>
          <a:p>
            <a:r>
              <a:rPr lang="en-US" dirty="0"/>
              <a:t>We used high resolution photography, Google Earth, and representations of existing SCE 500 kV (Temescal Valley and I-15) </a:t>
            </a:r>
          </a:p>
          <a:p>
            <a:r>
              <a:rPr lang="en-US" dirty="0"/>
              <a:t>Currently responding to City and County requests</a:t>
            </a:r>
          </a:p>
          <a:p>
            <a:r>
              <a:rPr lang="en-US" dirty="0"/>
              <a:t>Next step is to engage potentially impacted residents on some route options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48194" y="0"/>
            <a:ext cx="8206122" cy="847230"/>
          </a:xfrm>
        </p:spPr>
        <p:txBody>
          <a:bodyPr>
            <a:normAutofit/>
          </a:bodyPr>
          <a:lstStyle/>
          <a:p>
            <a:r>
              <a:rPr lang="en-US" sz="3600" dirty="0"/>
              <a:t>Visual Impacts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0717" y="646387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72539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174" y="0"/>
            <a:ext cx="8206122" cy="847230"/>
          </a:xfrm>
        </p:spPr>
        <p:txBody>
          <a:bodyPr>
            <a:normAutofit/>
          </a:bodyPr>
          <a:lstStyle/>
          <a:p>
            <a:r>
              <a:rPr lang="en-US" sz="3600" dirty="0"/>
              <a:t>Next Steps in Regulatory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Ongoing consultation and discussion with stakeholders and agencies</a:t>
            </a:r>
          </a:p>
          <a:p>
            <a:r>
              <a:rPr lang="en-US" dirty="0"/>
              <a:t>FERC responses to study plans filed and acceptance of application</a:t>
            </a:r>
          </a:p>
          <a:p>
            <a:r>
              <a:rPr lang="en-US" dirty="0"/>
              <a:t>FERC prepares Environmental Impact Statement (EIS) draft and final issuance</a:t>
            </a:r>
          </a:p>
          <a:p>
            <a:r>
              <a:rPr lang="en-US" dirty="0"/>
              <a:t>SWRCB regulatory process for issuing a draft 401 (Clean Water Act) regarding water quality certification filed after application acceptance</a:t>
            </a:r>
          </a:p>
          <a:p>
            <a:r>
              <a:rPr lang="en-US" dirty="0"/>
              <a:t>FERC Issuance of License</a:t>
            </a:r>
          </a:p>
          <a:p>
            <a:r>
              <a:rPr lang="en-US" dirty="0"/>
              <a:t>Documentation of Project Financing</a:t>
            </a:r>
          </a:p>
          <a:p>
            <a:r>
              <a:rPr lang="en-US" dirty="0"/>
              <a:t>Definitive Project plans and designs</a:t>
            </a:r>
          </a:p>
          <a:p>
            <a:r>
              <a:rPr lang="en-US" dirty="0"/>
              <a:t>Project Safety plans</a:t>
            </a:r>
          </a:p>
          <a:p>
            <a:r>
              <a:rPr lang="en-US" dirty="0"/>
              <a:t>Various environmental monitoring plans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743091" y="6327230"/>
            <a:ext cx="2365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>
                <a:latin typeface="Calibri Light" panose="020F0302020204030204" pitchFamily="34" charset="0"/>
              </a:rPr>
              <a:t>FERC Project No. 14227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0717" y="646387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807042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172200" y="1479852"/>
            <a:ext cx="5883166" cy="3982403"/>
          </a:xfrm>
        </p:spPr>
        <p:txBody>
          <a:bodyPr/>
          <a:lstStyle/>
          <a:p>
            <a:pPr marL="231775" indent="-231775" defTabSz="914400" eaLnBrk="1" hangingPunct="1">
              <a:defRPr/>
            </a:pPr>
            <a:r>
              <a:rPr lang="en-CA" altLang="en-US" dirty="0"/>
              <a:t>To conduct our business as responsible community partners and stewards of Lake Elsinore </a:t>
            </a:r>
          </a:p>
          <a:p>
            <a:pPr marL="231775" indent="-231775" defTabSz="914400" eaLnBrk="1" hangingPunct="1">
              <a:defRPr/>
            </a:pPr>
            <a:r>
              <a:rPr lang="en-CA" altLang="en-US" dirty="0"/>
              <a:t>Contribute sustainable financial resources to the local economy</a:t>
            </a:r>
          </a:p>
          <a:p>
            <a:pPr marL="231775" indent="-231775" defTabSz="914400" eaLnBrk="1" hangingPunct="1">
              <a:defRPr/>
            </a:pPr>
            <a:r>
              <a:rPr lang="en-CA" altLang="en-US" dirty="0"/>
              <a:t>Become a good community partner</a:t>
            </a:r>
          </a:p>
          <a:p>
            <a:pPr marL="231775" indent="-231775" defTabSz="914400" eaLnBrk="1" hangingPunct="1">
              <a:defRPr/>
            </a:pPr>
            <a:r>
              <a:rPr lang="en-CA" altLang="en-US" dirty="0"/>
              <a:t>Supply sustainable renewable energy to serve quickly growing region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7684" y="0"/>
            <a:ext cx="8206122" cy="847230"/>
          </a:xfrm>
        </p:spPr>
        <p:txBody>
          <a:bodyPr>
            <a:normAutofit/>
          </a:bodyPr>
          <a:lstStyle/>
          <a:p>
            <a:r>
              <a:rPr lang="en-US" sz="3600" dirty="0"/>
              <a:t>Our Commitment</a:t>
            </a: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42" y="1471455"/>
            <a:ext cx="5667029" cy="3605647"/>
          </a:xfrm>
        </p:spPr>
      </p:pic>
      <p:sp>
        <p:nvSpPr>
          <p:cNvPr id="6" name="TextBox 5"/>
          <p:cNvSpPr txBox="1"/>
          <p:nvPr/>
        </p:nvSpPr>
        <p:spPr>
          <a:xfrm>
            <a:off x="304800" y="5496910"/>
            <a:ext cx="121739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altLang="en-US" sz="2400" i="1" dirty="0"/>
              <a:t>Assist in restoring Lake Elsinore as “the ultimate lake destination” that can be </a:t>
            </a:r>
            <a:br>
              <a:rPr lang="en-CA" altLang="en-US" sz="2400" i="1" dirty="0"/>
            </a:br>
            <a:r>
              <a:rPr lang="en-CA" altLang="en-US" sz="2400" i="1" dirty="0"/>
              <a:t>enjoyed by residents and visitors alike…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743091" y="6327230"/>
            <a:ext cx="2365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>
                <a:latin typeface="Calibri Light" panose="020F0302020204030204" pitchFamily="34" charset="0"/>
              </a:rPr>
              <a:t>FERC Project No. 14227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0717" y="646387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134978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688AA-3BD8-4571-91D9-4E8804EA8C8C}"/>
              </a:ext>
            </a:extLst>
          </p:cNvPr>
          <p:cNvSpPr txBox="1">
            <a:spLocks/>
          </p:cNvSpPr>
          <p:nvPr/>
        </p:nvSpPr>
        <p:spPr bwMode="auto">
          <a:xfrm>
            <a:off x="844828" y="0"/>
            <a:ext cx="10501036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9pPr>
          </a:lstStyle>
          <a:p>
            <a:pPr defTabSz="914400" eaLnBrk="1" hangingPunct="1"/>
            <a:r>
              <a:rPr lang="en-CA" altLang="en-US" sz="3600" dirty="0"/>
              <a:t>Conclusion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A60DD5-B09F-4620-BB5A-097118D6B1D6}"/>
              </a:ext>
            </a:extLst>
          </p:cNvPr>
          <p:cNvSpPr>
            <a:spLocks/>
          </p:cNvSpPr>
          <p:nvPr/>
        </p:nvSpPr>
        <p:spPr bwMode="auto">
          <a:xfrm>
            <a:off x="844826" y="1193800"/>
            <a:ext cx="11052884" cy="500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11263C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11263C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11263C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defTabSz="914400" eaLnBrk="1" hangingPunct="1">
              <a:defRPr/>
            </a:pPr>
            <a:r>
              <a:rPr lang="en-CA" altLang="en-US" dirty="0">
                <a:latin typeface="+mn-lt"/>
                <a:cs typeface="+mn-cs"/>
              </a:rPr>
              <a:t>We appreciate the opportunity to speak with you</a:t>
            </a:r>
          </a:p>
          <a:p>
            <a:pPr marL="457200" indent="-457200" defTabSz="914400" eaLnBrk="1" hangingPunct="1">
              <a:defRPr/>
            </a:pPr>
            <a:endParaRPr lang="en-CA" altLang="en-US" dirty="0">
              <a:latin typeface="+mn-lt"/>
              <a:cs typeface="+mn-cs"/>
            </a:endParaRPr>
          </a:p>
          <a:p>
            <a:pPr marL="457200" indent="-457200" defTabSz="914400" eaLnBrk="1" hangingPunct="1">
              <a:defRPr/>
            </a:pPr>
            <a:r>
              <a:rPr lang="en-CA" altLang="en-US" dirty="0">
                <a:latin typeface="+mn-lt"/>
                <a:cs typeface="+mn-cs"/>
              </a:rPr>
              <a:t>Working with stakeholders, this Project will</a:t>
            </a:r>
          </a:p>
          <a:p>
            <a:pPr marL="1200150" lvl="1" indent="-457200" defTabSz="914400" eaLnBrk="1" hangingPunct="1">
              <a:defRPr/>
            </a:pPr>
            <a:r>
              <a:rPr lang="en-CA" altLang="en-US" dirty="0">
                <a:latin typeface="+mn-lt"/>
                <a:cs typeface="+mn-cs"/>
              </a:rPr>
              <a:t>Provide an on-going source of funding for Lake Elsinore operations</a:t>
            </a:r>
          </a:p>
          <a:p>
            <a:pPr marL="1200150" lvl="1" indent="-457200" defTabSz="914400" eaLnBrk="1" hangingPunct="1">
              <a:defRPr/>
            </a:pPr>
            <a:r>
              <a:rPr lang="en-CA" altLang="en-US" dirty="0">
                <a:latin typeface="+mn-lt"/>
                <a:cs typeface="+mn-cs"/>
              </a:rPr>
              <a:t>Help stabilize lake levels</a:t>
            </a:r>
          </a:p>
          <a:p>
            <a:pPr marL="1200150" lvl="1" indent="-457200" defTabSz="914400" eaLnBrk="1" hangingPunct="1">
              <a:defRPr/>
            </a:pPr>
            <a:r>
              <a:rPr lang="en-CA" altLang="en-US" dirty="0">
                <a:latin typeface="+mn-lt"/>
                <a:cs typeface="+mn-cs"/>
              </a:rPr>
              <a:t>Improve water quality</a:t>
            </a:r>
          </a:p>
          <a:p>
            <a:pPr marL="1200150" lvl="1" indent="-457200" defTabSz="914400" eaLnBrk="1" hangingPunct="1">
              <a:defRPr/>
            </a:pPr>
            <a:r>
              <a:rPr lang="en-CA" altLang="en-US" dirty="0">
                <a:latin typeface="+mn-lt"/>
                <a:cs typeface="+mn-cs"/>
              </a:rPr>
              <a:t>Provide electrons when they are needed most to serve load</a:t>
            </a:r>
          </a:p>
          <a:p>
            <a:pPr marL="1200150" lvl="1" indent="-457200" defTabSz="914400" eaLnBrk="1" hangingPunct="1">
              <a:defRPr/>
            </a:pPr>
            <a:r>
              <a:rPr lang="en-CA" altLang="en-US" dirty="0">
                <a:latin typeface="+mn-lt"/>
                <a:cs typeface="+mn-cs"/>
              </a:rPr>
              <a:t>Reinvest in the local economy</a:t>
            </a:r>
          </a:p>
          <a:p>
            <a:pPr marL="1200150" lvl="1" indent="-457200" defTabSz="914400" eaLnBrk="1" hangingPunct="1">
              <a:defRPr/>
            </a:pPr>
            <a:r>
              <a:rPr lang="en-CA" altLang="en-US" dirty="0">
                <a:latin typeface="+mn-lt"/>
                <a:cs typeface="+mn-cs"/>
              </a:rPr>
              <a:t>Help improve the results reported in the “State of the Lake” Summit in April</a:t>
            </a:r>
          </a:p>
          <a:p>
            <a:pPr marL="1200150" lvl="1" indent="-457200" defTabSz="914400" eaLnBrk="1" hangingPunct="1">
              <a:defRPr/>
            </a:pPr>
            <a:endParaRPr lang="en-CA" altLang="en-US" dirty="0">
              <a:latin typeface="+mn-lt"/>
              <a:cs typeface="+mn-cs"/>
            </a:endParaRPr>
          </a:p>
          <a:p>
            <a:pPr marL="457200" indent="-457200" defTabSz="914400" eaLnBrk="1" hangingPunct="1">
              <a:defRPr/>
            </a:pPr>
            <a:endParaRPr lang="en-CA" altLang="en-US" dirty="0">
              <a:latin typeface="+mn-lt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43091" y="6327230"/>
            <a:ext cx="2365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>
                <a:latin typeface="Calibri Light" panose="020F0302020204030204" pitchFamily="34" charset="0"/>
              </a:rPr>
              <a:t>FERC Project No. 14227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0717" y="646387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439299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ED344E-885A-4DA8-BEDA-B8B14C3258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6" y="-1647031"/>
            <a:ext cx="12189373" cy="684965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95956E4-4E7F-4826-B583-BA8453450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Questions?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43091" y="6327230"/>
            <a:ext cx="2365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>
                <a:solidFill>
                  <a:schemeClr val="bg1"/>
                </a:solidFill>
                <a:latin typeface="Calibri Light" panose="020F0302020204030204" pitchFamily="34" charset="0"/>
              </a:rPr>
              <a:t>FERC Project No. 14227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091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49904" y="4950372"/>
            <a:ext cx="26244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hlinkClick r:id="rId3"/>
              </a:rPr>
              <a:t>Rex@LeapsHydro.com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(760) 599-1813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738" y="0"/>
            <a:ext cx="10397824" cy="847230"/>
          </a:xfrm>
        </p:spPr>
        <p:txBody>
          <a:bodyPr>
            <a:normAutofit/>
          </a:bodyPr>
          <a:lstStyle/>
          <a:p>
            <a:r>
              <a:rPr lang="en-US" sz="3600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Science of pumped storage projects</a:t>
            </a:r>
          </a:p>
          <a:p>
            <a:r>
              <a:rPr lang="en-US" dirty="0"/>
              <a:t>The need for energy storage</a:t>
            </a:r>
          </a:p>
          <a:p>
            <a:r>
              <a:rPr lang="en-US" dirty="0"/>
              <a:t>Load balancing </a:t>
            </a:r>
          </a:p>
          <a:p>
            <a:r>
              <a:rPr lang="en-US" dirty="0"/>
              <a:t>The regulatory process</a:t>
            </a:r>
          </a:p>
          <a:p>
            <a:pPr lvl="1"/>
            <a:r>
              <a:rPr lang="en-US" dirty="0"/>
              <a:t>Regulator scrutiny</a:t>
            </a:r>
          </a:p>
          <a:p>
            <a:pPr lvl="1"/>
            <a:r>
              <a:rPr lang="en-US" dirty="0"/>
              <a:t>Timelines</a:t>
            </a:r>
          </a:p>
          <a:p>
            <a:pPr lvl="1"/>
            <a:r>
              <a:rPr lang="en-US" dirty="0"/>
              <a:t>Studies</a:t>
            </a:r>
          </a:p>
          <a:p>
            <a:r>
              <a:rPr lang="en-US" dirty="0"/>
              <a:t>Impacts on the region</a:t>
            </a:r>
          </a:p>
          <a:p>
            <a:pPr lvl="1"/>
            <a:r>
              <a:rPr lang="en-US" dirty="0"/>
              <a:t>Environment</a:t>
            </a:r>
          </a:p>
          <a:p>
            <a:pPr lvl="1"/>
            <a:r>
              <a:rPr lang="en-US" dirty="0"/>
              <a:t>Transmission lines</a:t>
            </a:r>
          </a:p>
          <a:p>
            <a:pPr lvl="1"/>
            <a:r>
              <a:rPr lang="en-US" dirty="0"/>
              <a:t>Firefighting</a:t>
            </a:r>
          </a:p>
          <a:p>
            <a:pPr lvl="1"/>
            <a:r>
              <a:rPr lang="en-US" dirty="0"/>
              <a:t>Economy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743091" y="6327230"/>
            <a:ext cx="2365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>
                <a:latin typeface="Calibri Light" panose="020F0302020204030204" pitchFamily="34" charset="0"/>
              </a:rPr>
              <a:t>FERC Project No. 14227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646387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08732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sz="half" idx="4294967295"/>
          </p:nvPr>
        </p:nvSpPr>
        <p:spPr>
          <a:xfrm>
            <a:off x="7401464" y="1420534"/>
            <a:ext cx="4664412" cy="5010429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lang="en-US" altLang="en-US" dirty="0"/>
              <a:t>Water is pumped to an  upper reservoir using low-cost off-peak power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lang="en-US" altLang="en-US" dirty="0"/>
              <a:t>Water in upper reservoir acts as potential energy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lang="en-US" altLang="en-US" dirty="0"/>
              <a:t>Water is released through turbines to generate power at times of high demand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lang="en-CA" altLang="en-US" dirty="0"/>
              <a:t>Underground infrastructure minimizes disturbance 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endParaRPr lang="en-US" altLang="en-US" dirty="0"/>
          </a:p>
          <a:p>
            <a:pPr eaLnBrk="1" hangingPunct="1"/>
            <a:endParaRPr lang="en-CA" altLang="en-US" dirty="0"/>
          </a:p>
        </p:txBody>
      </p:sp>
      <p:sp>
        <p:nvSpPr>
          <p:cNvPr id="10243" name="Title 3"/>
          <p:cNvSpPr>
            <a:spLocks noGrp="1"/>
          </p:cNvSpPr>
          <p:nvPr>
            <p:ph type="title" idx="4294967295"/>
          </p:nvPr>
        </p:nvSpPr>
        <p:spPr bwMode="auto">
          <a:xfrm>
            <a:off x="806720" y="0"/>
            <a:ext cx="9675743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altLang="en-US" sz="3600" dirty="0"/>
              <a:t>Pumped Storage</a:t>
            </a:r>
            <a:endParaRPr lang="en-CA" altLang="en-US" sz="3600" dirty="0"/>
          </a:p>
        </p:txBody>
      </p:sp>
      <p:pic>
        <p:nvPicPr>
          <p:cNvPr id="1024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402" y="1201947"/>
            <a:ext cx="6935554" cy="545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743091" y="6327230"/>
            <a:ext cx="2365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>
                <a:latin typeface="Calibri Light" panose="020F0302020204030204" pitchFamily="34" charset="0"/>
              </a:rPr>
              <a:t>FERC Project No. 14227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0717" y="64638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738" y="982710"/>
            <a:ext cx="10519048" cy="2837798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400" dirty="0"/>
              <a:t>Consists of four primary components:</a:t>
            </a:r>
          </a:p>
          <a:p>
            <a:pPr marL="966788" lvl="1" indent="-509588" eaLnBrk="1" hangingPunct="1">
              <a:buNone/>
              <a:defRPr/>
            </a:pPr>
            <a:r>
              <a:rPr lang="en-US" altLang="en-US" sz="2000" dirty="0"/>
              <a:t>i.  	Lake Elsinore - serves as the Lower Reservoir and pumped water supply</a:t>
            </a:r>
          </a:p>
          <a:p>
            <a:pPr marL="966788" lvl="1" indent="-509588" eaLnBrk="1" hangingPunct="1">
              <a:buNone/>
              <a:defRPr/>
            </a:pPr>
            <a:r>
              <a:rPr lang="en-US" altLang="en-US" sz="2000" dirty="0"/>
              <a:t>ii.  	Upper Reservoir - provides transient storage of water used for generation</a:t>
            </a:r>
          </a:p>
          <a:p>
            <a:pPr marL="971550" lvl="1" indent="-514350" eaLnBrk="1" hangingPunct="1">
              <a:buAutoNum type="romanLcPeriod" startAt="3"/>
              <a:defRPr/>
            </a:pPr>
            <a:r>
              <a:rPr lang="en-US" altLang="en-US" sz="2000" dirty="0"/>
              <a:t>Turbines/penstocks and related hydroelectric power infrastructure</a:t>
            </a:r>
          </a:p>
          <a:p>
            <a:pPr marL="971550" lvl="1" indent="-514350" eaLnBrk="1" hangingPunct="1">
              <a:buAutoNum type="romanLcPeriod" startAt="3"/>
              <a:defRPr/>
            </a:pPr>
            <a:r>
              <a:rPr lang="en-US" altLang="en-US" sz="2000" dirty="0"/>
              <a:t>Primary transmission connection to the grid</a:t>
            </a:r>
          </a:p>
          <a:p>
            <a:pPr marL="457200" lvl="1" indent="0" eaLnBrk="1" hangingPunct="1">
              <a:buNone/>
              <a:defRPr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lvl="1" eaLnBrk="1" hangingPunct="1">
              <a:defRPr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eaLnBrk="1" hangingPunct="1">
              <a:defRPr/>
            </a:pPr>
            <a:endParaRPr lang="en-US" altLang="en-US" sz="400" dirty="0">
              <a:latin typeface="Arial" panose="020B0604020202020204" pitchFamily="34" charset="0"/>
            </a:endParaRPr>
          </a:p>
        </p:txBody>
      </p:sp>
      <p:pic>
        <p:nvPicPr>
          <p:cNvPr id="512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3" b="13158"/>
          <a:stretch>
            <a:fillRect/>
          </a:stretch>
        </p:blipFill>
        <p:spPr bwMode="auto">
          <a:xfrm>
            <a:off x="3097921" y="2774731"/>
            <a:ext cx="5896304" cy="3930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Box 3"/>
          <p:cNvSpPr txBox="1">
            <a:spLocks noChangeArrowheads="1"/>
          </p:cNvSpPr>
          <p:nvPr/>
        </p:nvSpPr>
        <p:spPr bwMode="auto">
          <a:xfrm>
            <a:off x="9372600" y="152400"/>
            <a:ext cx="1042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DRAFT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 idx="4294967295"/>
          </p:nvPr>
        </p:nvSpPr>
        <p:spPr bwMode="auto">
          <a:xfrm>
            <a:off x="806720" y="0"/>
            <a:ext cx="9675743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altLang="en-US" sz="3600" dirty="0"/>
              <a:t>The Project</a:t>
            </a:r>
            <a:endParaRPr lang="en-CA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9743091" y="6327230"/>
            <a:ext cx="2365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>
                <a:latin typeface="Calibri Light" panose="020F0302020204030204" pitchFamily="34" charset="0"/>
              </a:rPr>
              <a:t>FERC Project No. 14227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64638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835867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704" y="0"/>
            <a:ext cx="8206122" cy="847230"/>
          </a:xfrm>
        </p:spPr>
        <p:txBody>
          <a:bodyPr>
            <a:normAutofit/>
          </a:bodyPr>
          <a:lstStyle/>
          <a:p>
            <a:r>
              <a:rPr lang="en-US" sz="3600" dirty="0"/>
              <a:t>What’s New: The Need for Energy Storage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93073"/>
            <a:ext cx="10512972" cy="4817434"/>
          </a:xfrm>
        </p:spPr>
        <p:txBody>
          <a:bodyPr/>
          <a:lstStyle/>
          <a:p>
            <a:pPr marL="185738" indent="-185738" defTabSz="914400" eaLnBrk="1" hangingPunct="1">
              <a:defRPr/>
            </a:pPr>
            <a:r>
              <a:rPr lang="en-CA" altLang="en-US" dirty="0"/>
              <a:t>On September 10, Governor Brown signed SB 100 into law</a:t>
            </a:r>
          </a:p>
          <a:p>
            <a:pPr marL="642938" lvl="1" indent="-185738" eaLnBrk="1" hangingPunct="1">
              <a:defRPr/>
            </a:pPr>
            <a:r>
              <a:rPr lang="en-CA" altLang="en-US" dirty="0"/>
              <a:t>Calls for 100% carbon-free electricity sources by 2045</a:t>
            </a:r>
          </a:p>
          <a:p>
            <a:pPr marL="642938" lvl="1" indent="-185738" eaLnBrk="1" hangingPunct="1">
              <a:defRPr/>
            </a:pPr>
            <a:r>
              <a:rPr lang="en-CA" altLang="en-US" dirty="0"/>
              <a:t>Companion bill AB 2787 withdrawn but likely to be back calling for CA to legislate bulk energy storage projects to support reliability</a:t>
            </a:r>
          </a:p>
          <a:p>
            <a:pPr marL="185738" indent="-185738" defTabSz="914400" eaLnBrk="1" hangingPunct="1">
              <a:defRPr/>
            </a:pPr>
            <a:r>
              <a:rPr lang="en-CA" altLang="en-US" dirty="0"/>
              <a:t>The issue no longer is the transition to renewable electricity sources, it’s about storing renewable electricity for when Californians need it</a:t>
            </a:r>
          </a:p>
          <a:p>
            <a:pPr marL="185738" indent="-185738" defTabSz="914400" eaLnBrk="1" hangingPunct="1">
              <a:defRPr/>
            </a:pPr>
            <a:r>
              <a:rPr lang="en-CA" altLang="en-US" dirty="0"/>
              <a:t>Pumped storage enables better use of renewable energy and assures grid stability</a:t>
            </a:r>
          </a:p>
          <a:p>
            <a:pPr marL="642938" lvl="1" indent="-185738" eaLnBrk="1" hangingPunct="1">
              <a:defRPr/>
            </a:pPr>
            <a:r>
              <a:rPr lang="en-US" dirty="0"/>
              <a:t>LEAPS provides the most promising large-scale energy storage and load balancing technology for the Southern California electricity grid.</a:t>
            </a:r>
            <a:endParaRPr lang="en-CA" altLang="en-US" dirty="0"/>
          </a:p>
          <a:p>
            <a:pPr marL="185738" indent="-185738" defTabSz="914400" eaLnBrk="1" hangingPunct="1">
              <a:defRPr/>
            </a:pPr>
            <a:endParaRPr lang="en-CA" alt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743091" y="6327230"/>
            <a:ext cx="2365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>
                <a:latin typeface="Calibri Light" panose="020F0302020204030204" pitchFamily="34" charset="0"/>
              </a:rPr>
              <a:t>FERC Project No. 14227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0717" y="64638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176513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ALGAE MICROSCOPE">
            <a:extLst>
              <a:ext uri="{FF2B5EF4-FFF2-40B4-BE49-F238E27FC236}">
                <a16:creationId xmlns:a16="http://schemas.microsoft.com/office/drawing/2014/main" id="{E44525C9-E3EC-436D-BB30-8C87EE721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66362" y="2169543"/>
            <a:ext cx="3125638" cy="468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4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844828" y="0"/>
            <a:ext cx="10501036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CA" altLang="en-US" sz="3600" dirty="0"/>
              <a:t>Lake Elsinore </a:t>
            </a:r>
          </a:p>
        </p:txBody>
      </p:sp>
      <p:sp>
        <p:nvSpPr>
          <p:cNvPr id="8196" name="Content Placeholder 2"/>
          <p:cNvSpPr>
            <a:spLocks/>
          </p:cNvSpPr>
          <p:nvPr/>
        </p:nvSpPr>
        <p:spPr bwMode="auto">
          <a:xfrm>
            <a:off x="838200" y="1193800"/>
            <a:ext cx="10515600" cy="48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11263C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11263C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11263C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hangingPunct="1">
              <a:buFont typeface="Arial" panose="020B0604020202020204" pitchFamily="34" charset="0"/>
              <a:buNone/>
            </a:pPr>
            <a:endParaRPr lang="en-CA" altLang="en-US"/>
          </a:p>
        </p:txBody>
      </p:sp>
      <p:sp>
        <p:nvSpPr>
          <p:cNvPr id="7173" name="Content Placeholder 2"/>
          <p:cNvSpPr>
            <a:spLocks/>
          </p:cNvSpPr>
          <p:nvPr/>
        </p:nvSpPr>
        <p:spPr bwMode="auto">
          <a:xfrm>
            <a:off x="844826" y="1193800"/>
            <a:ext cx="10905740" cy="500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11263C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11263C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11263C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1263C"/>
                </a:solidFill>
                <a:latin typeface="Calibri" panose="020F0502020204030204" pitchFamily="34" charset="0"/>
              </a:defRPr>
            </a:lvl9pPr>
          </a:lstStyle>
          <a:p>
            <a:pPr marL="231775" indent="-231775" defTabSz="914400" eaLnBrk="1" hangingPunct="1">
              <a:defRPr/>
            </a:pPr>
            <a:r>
              <a:rPr lang="en-CA" altLang="en-US" dirty="0">
                <a:latin typeface="+mn-lt"/>
                <a:cs typeface="+mn-cs"/>
              </a:rPr>
              <a:t>Long term, sustainable Lake management plan</a:t>
            </a:r>
          </a:p>
          <a:p>
            <a:pPr marL="966788" lvl="1" indent="-223838" defTabSz="914400" eaLnBrk="1" hangingPunct="1">
              <a:defRPr/>
            </a:pPr>
            <a:r>
              <a:rPr lang="en-CA" altLang="en-US" dirty="0">
                <a:latin typeface="+mn-lt"/>
                <a:cs typeface="+mn-cs"/>
              </a:rPr>
              <a:t>An impaired body of water for years</a:t>
            </a:r>
          </a:p>
          <a:p>
            <a:pPr marL="966788" lvl="1" indent="-223838" defTabSz="914400" eaLnBrk="1" hangingPunct="1">
              <a:defRPr/>
            </a:pPr>
            <a:r>
              <a:rPr lang="en-CA" altLang="en-US" dirty="0">
                <a:latin typeface="+mn-lt"/>
                <a:cs typeface="+mn-cs"/>
              </a:rPr>
              <a:t>Water quality and quantity, algal overgrowth, lack of oxygenation, fish kills, and closure from recreational use</a:t>
            </a:r>
          </a:p>
          <a:p>
            <a:pPr marL="185738" indent="-185738" defTabSz="914400" eaLnBrk="1" hangingPunct="1">
              <a:defRPr/>
            </a:pPr>
            <a:r>
              <a:rPr lang="en-CA" altLang="en-US" dirty="0">
                <a:latin typeface="+mn-lt"/>
                <a:cs typeface="+mn-cs"/>
              </a:rPr>
              <a:t>Agreement to import 15,000 acre-feet of quality water through EVMWD</a:t>
            </a:r>
          </a:p>
          <a:p>
            <a:pPr marL="928688" lvl="1" indent="-185738" defTabSz="914400" eaLnBrk="1" hangingPunct="1">
              <a:defRPr/>
            </a:pPr>
            <a:r>
              <a:rPr lang="en-CA" altLang="en-US" dirty="0">
                <a:latin typeface="+mn-lt"/>
                <a:cs typeface="+mn-cs"/>
              </a:rPr>
              <a:t>Opportunity to improve rather than just maintain</a:t>
            </a:r>
          </a:p>
          <a:p>
            <a:pPr marL="185738" indent="-185738" defTabSz="914400" eaLnBrk="1" hangingPunct="1">
              <a:defRPr/>
            </a:pPr>
            <a:r>
              <a:rPr lang="en-CA" altLang="en-US" dirty="0">
                <a:latin typeface="+mn-lt"/>
                <a:cs typeface="+mn-cs"/>
              </a:rPr>
              <a:t>Maintaining “optimal” level of ~1,240 feet</a:t>
            </a:r>
          </a:p>
          <a:p>
            <a:pPr marL="928688" lvl="1" indent="-185738" defTabSz="914400" eaLnBrk="1" hangingPunct="1">
              <a:defRPr/>
            </a:pPr>
            <a:r>
              <a:rPr lang="en-CA" altLang="en-US" dirty="0">
                <a:latin typeface="+mn-lt"/>
                <a:cs typeface="+mn-cs"/>
              </a:rPr>
              <a:t>Role of EVMWD, City and local water authorities</a:t>
            </a:r>
          </a:p>
          <a:p>
            <a:pPr marL="966788" lvl="1" indent="-223838" defTabSz="914400" eaLnBrk="1" hangingPunct="1">
              <a:defRPr/>
            </a:pPr>
            <a:r>
              <a:rPr lang="en-CA" altLang="en-US" dirty="0">
                <a:latin typeface="+mn-lt"/>
                <a:cs typeface="+mn-cs"/>
              </a:rPr>
              <a:t>Sustainable Lake management by EVMWD, City of Lake Elsinore, LESJWA and many others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43091" y="6327230"/>
            <a:ext cx="2365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>
                <a:latin typeface="Calibri Light" panose="020F0302020204030204" pitchFamily="34" charset="0"/>
              </a:rPr>
              <a:t>FERC Project No. 14227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0717" y="64638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590784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940118" y="1185570"/>
            <a:ext cx="6062696" cy="3982403"/>
          </a:xfrm>
        </p:spPr>
        <p:txBody>
          <a:bodyPr/>
          <a:lstStyle/>
          <a:p>
            <a:r>
              <a:rPr lang="en-CA" altLang="en-US" dirty="0"/>
              <a:t>Assessment of project impacts on Lake Elsinore by Dr. Michael Anderson, UC Riverside</a:t>
            </a:r>
          </a:p>
          <a:p>
            <a:pPr lvl="1"/>
            <a:r>
              <a:rPr lang="en-US" altLang="en-US" dirty="0">
                <a:cs typeface="Arial" panose="020B0604020202020204" pitchFamily="34" charset="0"/>
              </a:rPr>
              <a:t>Recently shared research and preliminary conclusions with LESJWA TMDL task force</a:t>
            </a:r>
          </a:p>
          <a:p>
            <a:pPr lvl="1"/>
            <a:r>
              <a:rPr lang="en-US" altLang="en-US" dirty="0">
                <a:cs typeface="Arial" panose="020B0604020202020204" pitchFamily="34" charset="0"/>
              </a:rPr>
              <a:t>Complex, reliable computer model simulates project operation impacts</a:t>
            </a:r>
          </a:p>
          <a:p>
            <a:r>
              <a:rPr lang="en-US" altLang="en-US" dirty="0">
                <a:cs typeface="Arial" panose="020B0604020202020204" pitchFamily="34" charset="0"/>
              </a:rPr>
              <a:t>Importing 15,000 acre-feet of new water will help stabilize Lake levels</a:t>
            </a:r>
          </a:p>
          <a:p>
            <a:r>
              <a:rPr lang="en-US" altLang="en-US" dirty="0">
                <a:cs typeface="Arial" panose="020B0604020202020204" pitchFamily="34" charset="0"/>
              </a:rPr>
              <a:t>Higher-quality SWP water</a:t>
            </a:r>
          </a:p>
          <a:p>
            <a:r>
              <a:rPr lang="en-US" altLang="en-US" dirty="0">
                <a:cs typeface="Arial" panose="020B0604020202020204" pitchFamily="34" charset="0"/>
              </a:rPr>
              <a:t>LEAPS can deliver dissolved oxygen to bottom waters, potentially reducing fish kills</a:t>
            </a:r>
          </a:p>
        </p:txBody>
      </p:sp>
      <p:pic>
        <p:nvPicPr>
          <p:cNvPr id="5" name="movie-100mgL-DO.mp4">
            <a:hlinkClick r:id="" action="ppaction://media"/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62" y="1387366"/>
            <a:ext cx="5601356" cy="4201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953298" y="0"/>
            <a:ext cx="8206122" cy="84723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Calibri Light" panose="020F0302020204030204" pitchFamily="34" charset="0"/>
              </a:defRPr>
            </a:lvl9pPr>
          </a:lstStyle>
          <a:p>
            <a:pPr defTabSz="914400"/>
            <a:r>
              <a:rPr lang="en-US" sz="3600" dirty="0"/>
              <a:t>Water Quality &amp; Quantity Studies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43091" y="6327230"/>
            <a:ext cx="2365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>
                <a:latin typeface="Calibri Light" panose="020F0302020204030204" pitchFamily="34" charset="0"/>
              </a:rPr>
              <a:t>FERC Project No. 14227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0717" y="64638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95358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372" y="1046746"/>
            <a:ext cx="2100494" cy="5142918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041" y="1132386"/>
            <a:ext cx="1536245" cy="5057277"/>
          </a:xfrm>
        </p:spPr>
      </p:pic>
      <p:sp>
        <p:nvSpPr>
          <p:cNvPr id="9" name="Right Arrow 8"/>
          <p:cNvSpPr/>
          <p:nvPr/>
        </p:nvSpPr>
        <p:spPr>
          <a:xfrm>
            <a:off x="4887310" y="3321269"/>
            <a:ext cx="1724643" cy="62126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69213" y="0"/>
            <a:ext cx="8206122" cy="847230"/>
          </a:xfrm>
        </p:spPr>
        <p:txBody>
          <a:bodyPr>
            <a:normAutofit/>
          </a:bodyPr>
          <a:lstStyle/>
          <a:p>
            <a:r>
              <a:rPr lang="en-US" sz="3600" dirty="0"/>
              <a:t>Pumped Storage Approval Process - FERC</a:t>
            </a:r>
          </a:p>
        </p:txBody>
      </p:sp>
      <p:sp>
        <p:nvSpPr>
          <p:cNvPr id="11" name="5-Point Star 10"/>
          <p:cNvSpPr/>
          <p:nvPr/>
        </p:nvSpPr>
        <p:spPr>
          <a:xfrm>
            <a:off x="3771643" y="1229722"/>
            <a:ext cx="369437" cy="378372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743091" y="6327230"/>
            <a:ext cx="2365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>
                <a:latin typeface="Calibri Light" panose="020F0302020204030204" pitchFamily="34" charset="0"/>
              </a:rPr>
              <a:t>FERC Project No. 14227</a:t>
            </a:r>
          </a:p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20717" y="64638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215205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9214" y="0"/>
            <a:ext cx="8206122" cy="847230"/>
          </a:xfrm>
        </p:spPr>
        <p:txBody>
          <a:bodyPr>
            <a:normAutofit/>
          </a:bodyPr>
          <a:lstStyle/>
          <a:p>
            <a:r>
              <a:rPr lang="en-US" sz="3600" dirty="0"/>
              <a:t>The Regulatory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9214" y="1224604"/>
            <a:ext cx="10515600" cy="4817434"/>
          </a:xfrm>
        </p:spPr>
        <p:txBody>
          <a:bodyPr/>
          <a:lstStyle/>
          <a:p>
            <a:r>
              <a:rPr lang="en-US" dirty="0"/>
              <a:t>We submitted a Final License Application in October 2017</a:t>
            </a:r>
          </a:p>
          <a:p>
            <a:pPr lvl="1"/>
            <a:r>
              <a:rPr lang="en-US" dirty="0"/>
              <a:t>Project No. 14227: S</a:t>
            </a:r>
            <a:r>
              <a:rPr lang="en-CA" dirty="0" err="1"/>
              <a:t>ignificant</a:t>
            </a:r>
            <a:r>
              <a:rPr lang="en-CA" dirty="0"/>
              <a:t> work completed but updates required </a:t>
            </a:r>
            <a:r>
              <a:rPr lang="en-US" dirty="0"/>
              <a:t> </a:t>
            </a:r>
          </a:p>
          <a:p>
            <a:r>
              <a:rPr lang="en-US" dirty="0"/>
              <a:t>FERC’s scientific, legal, and economic experts evaluate the environmental, cultural, geological, land use, and socioeconomic aspects of the project.</a:t>
            </a:r>
          </a:p>
          <a:p>
            <a:r>
              <a:rPr lang="en-US" dirty="0"/>
              <a:t>Public input requested in October 2017, and again this summer regarding studies required to be conducted/updated</a:t>
            </a:r>
          </a:p>
          <a:p>
            <a:r>
              <a:rPr lang="en-US" dirty="0"/>
              <a:t>In April and September, we responded to FERC’s requests for additional information and studies</a:t>
            </a:r>
          </a:p>
          <a:p>
            <a:r>
              <a:rPr lang="en-US" dirty="0"/>
              <a:t>FERC will solicit public input again when it accepts the license application and in response to its draft Environmental Impact Statement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743091" y="6327230"/>
            <a:ext cx="2365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>
                <a:latin typeface="Calibri Light" panose="020F0302020204030204" pitchFamily="34" charset="0"/>
              </a:rPr>
              <a:t>FERC Project No. 14227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0717" y="64638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960024993"/>
      </p:ext>
    </p:extLst>
  </p:cSld>
  <p:clrMapOvr>
    <a:masterClrMapping/>
  </p:clrMapOvr>
</p:sld>
</file>

<file path=ppt/theme/theme1.xml><?xml version="1.0" encoding="utf-8"?>
<a:theme xmlns:a="http://schemas.openxmlformats.org/drawingml/2006/main" name="Leaps_ppt-templa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975C0FE-20DF-6842-9FE4-7D60FB15F952}" vid="{FC40BDC4-7B65-014C-8B2E-0BEF7EC70EE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2586</TotalTime>
  <Words>881</Words>
  <Application>Microsoft Office PowerPoint</Application>
  <PresentationFormat>Widescreen</PresentationFormat>
  <Paragraphs>161</Paragraphs>
  <Slides>17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Leaps_ppt-template</vt:lpstr>
      <vt:lpstr>PowerPoint Presentation</vt:lpstr>
      <vt:lpstr>Introduction</vt:lpstr>
      <vt:lpstr>Pumped Storage</vt:lpstr>
      <vt:lpstr>The Project</vt:lpstr>
      <vt:lpstr>What’s New: The Need for Energy Storage</vt:lpstr>
      <vt:lpstr>Lake Elsinore </vt:lpstr>
      <vt:lpstr>PowerPoint Presentation</vt:lpstr>
      <vt:lpstr>Pumped Storage Approval Process - FERC</vt:lpstr>
      <vt:lpstr>The Regulatory Process</vt:lpstr>
      <vt:lpstr>Extensive Studies and Updates Are Underway</vt:lpstr>
      <vt:lpstr>PowerPoint Presentation</vt:lpstr>
      <vt:lpstr>Visual Impacts</vt:lpstr>
      <vt:lpstr>Next Steps in Regulatory Process</vt:lpstr>
      <vt:lpstr>Our Commitment</vt:lpstr>
      <vt:lpstr>PowerPoint Presentation</vt:lpstr>
      <vt:lpstr> Questions?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Rachael Nixon</dc:creator>
  <cp:lastModifiedBy>Keith Stanley Skoglund</cp:lastModifiedBy>
  <cp:revision>103</cp:revision>
  <cp:lastPrinted>2018-04-26T16:21:14Z</cp:lastPrinted>
  <dcterms:modified xsi:type="dcterms:W3CDTF">2019-04-11T23:34:07Z</dcterms:modified>
</cp:coreProperties>
</file>