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79" r:id="rId2"/>
    <p:sldId id="299" r:id="rId3"/>
    <p:sldId id="264" r:id="rId4"/>
    <p:sldId id="301" r:id="rId5"/>
    <p:sldId id="303" r:id="rId6"/>
    <p:sldId id="289" r:id="rId7"/>
    <p:sldId id="312" r:id="rId8"/>
    <p:sldId id="308" r:id="rId9"/>
    <p:sldId id="302" r:id="rId10"/>
    <p:sldId id="310" r:id="rId11"/>
    <p:sldId id="314" r:id="rId12"/>
    <p:sldId id="315" r:id="rId13"/>
    <p:sldId id="305" r:id="rId14"/>
    <p:sldId id="307" r:id="rId15"/>
    <p:sldId id="298" r:id="rId16"/>
    <p:sldId id="296" r:id="rId17"/>
    <p:sldId id="262" r:id="rId18"/>
  </p:sldIdLst>
  <p:sldSz cx="12192000" cy="6858000"/>
  <p:notesSz cx="7010400" cy="92964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pos="597">
          <p15:clr>
            <a:srgbClr val="A4A3A4"/>
          </p15:clr>
        </p15:guide>
        <p15:guide id="3" orient="horz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Nixon" initials="R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DED"/>
    <a:srgbClr val="11263C"/>
    <a:srgbClr val="131E29"/>
    <a:srgbClr val="2D5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958"/>
        <p:guide pos="597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52"/>
    </p:cViewPr>
  </p:sorterViewPr>
  <p:notesViewPr>
    <p:cSldViewPr snapToGrid="0">
      <p:cViewPr varScale="1">
        <p:scale>
          <a:sx n="49" d="100"/>
          <a:sy n="49" d="100"/>
        </p:scale>
        <p:origin x="26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399480-B31D-4600-8D7C-ECBBEE424CFB}" type="datetimeFigureOut">
              <a:rPr lang="en-CA" smtClean="0"/>
              <a:t>2019-04-11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47C7FD92-66C5-42D3-849F-6B5757C05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94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 smtClean="0"/>
            </a:lvl1pPr>
          </a:lstStyle>
          <a:p>
            <a:pPr>
              <a:defRPr/>
            </a:pPr>
            <a:fld id="{2BFB36B1-F273-4AD8-B962-232035334010}" type="datetimeFigureOut">
              <a:rPr lang="en-CA"/>
              <a:pPr>
                <a:defRPr/>
              </a:pPr>
              <a:t>2019-04-11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6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42F954B-7723-4FAB-B047-AF5137048C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25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8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49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16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29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34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40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27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75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44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4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2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6E4228-0BE2-40B3-8487-894F9E6F5429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455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38" indent="-185738" defTabSz="914400" eaLnBrk="1" hangingPunct="1">
              <a:defRPr/>
            </a:pPr>
            <a:endParaRPr lang="en-CA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72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76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83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954B-7723-4FAB-B047-AF5137048C00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88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0" y="3602038"/>
            <a:ext cx="105156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02ADE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2640" y="22764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16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06729"/>
            <a:ext cx="10515600" cy="4810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02FA-228D-46B9-8F34-21AE169248F6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FA9C-7D28-4A51-88B2-7FB9CC2D2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9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8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3716-1A77-4641-8B4A-175CDFAA4658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70A7-89A9-4386-8199-607F17B25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8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073"/>
            <a:ext cx="10515600" cy="4817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AE74-5B8A-4691-B27D-5CE39ECFF055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43F4-8512-4E9B-9F10-1054FF504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14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rgbClr val="112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31775"/>
            <a:ext cx="177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3140075" y="0"/>
            <a:ext cx="8205788" cy="847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55EF-CAE7-43EC-ACC5-00C842ED11F3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1B6-11B6-428A-A2D3-E9DB0F489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4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4559"/>
            <a:ext cx="5181600" cy="3982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181600" cy="3982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5BB-B53A-483E-8DB7-7A00F4536055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6992-D4E5-4D76-9349-3695812D3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4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22500"/>
            <a:ext cx="5157787" cy="639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28887"/>
            <a:ext cx="5157787" cy="28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22500"/>
            <a:ext cx="5183188" cy="639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28887"/>
            <a:ext cx="5183188" cy="28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DF11-B593-420D-B6D3-164D8E48FF0E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D940-84D0-4055-B1A5-589B3CE05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7FAC-0973-414D-9F0F-4FFC21A0E09C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A6E5-21A2-4E3B-9E8C-82D8EECF0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A4F7-09D0-44E3-90B2-8A0345296394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D347-E703-4590-ADF3-213A2E36E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56B9-460F-4D96-99AA-F9187E101FB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40D3-CB8C-42F9-8CB8-EF5E18C8A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85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9440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417A-84D4-43E6-8FD0-B2DBC4911036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E2F0-4711-45DD-94ED-BEB712F35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5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200150"/>
            <a:ext cx="10515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1263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87B38-4520-41CD-A614-8AEF818BECD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1263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11263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425E14-72F4-4752-9865-82E7A0BF3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">
            <a:extLst/>
          </p:cNvPr>
          <p:cNvSpPr/>
          <p:nvPr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rgbClr val="112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0" y="231775"/>
            <a:ext cx="177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8" r:id="rId2"/>
    <p:sldLayoutId id="214748375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9" r:id="rId11"/>
    <p:sldLayoutId id="21474837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1263C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1263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1263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1263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126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parks@leapshydro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m_and\OneDrive\Documents\Consulting\LEAPS%202017-18\40x40m_Sims\10.18.2018%20LEAPS+10m_channel+%20tracer\run\ncfiles\movie-100mgL-DO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large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B4C4220-6D09-4F8B-96C7-8E30678F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" y="-375056"/>
            <a:ext cx="12213681" cy="5676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6645" y="902242"/>
            <a:ext cx="9455373" cy="193039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endParaRPr lang="en-US" sz="4000" b="1" dirty="0"/>
          </a:p>
          <a:p>
            <a:pPr defTabSz="914400">
              <a:defRPr/>
            </a:pPr>
            <a:r>
              <a:rPr lang="en-US" sz="4000" b="1" dirty="0"/>
              <a:t>Lake Elsinore Hydro Project</a:t>
            </a: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896645" y="3727174"/>
            <a:ext cx="10704806" cy="14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1263C"/>
                </a:solidFill>
                <a:latin typeface="Calibri" panose="020F0502020204030204" pitchFamily="34" charset="0"/>
              </a:defRPr>
            </a:lvl1pPr>
            <a:lvl2pPr marL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1263C"/>
                </a:solidFill>
                <a:latin typeface="Calibri" panose="020F0502020204030204" pitchFamily="34" charset="0"/>
              </a:defRPr>
            </a:lvl2pPr>
            <a:lvl3pPr marL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1263C"/>
                </a:solidFill>
                <a:latin typeface="Calibri" panose="020F0502020204030204" pitchFamily="34" charset="0"/>
              </a:defRPr>
            </a:lvl3pPr>
            <a:lvl4pPr marL="1371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4pPr>
            <a:lvl5pPr marL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</a:rPr>
              <a:t>2019 Winston Chung Energy Storage Technologies and Applications Conference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6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600" dirty="0">
                <a:solidFill>
                  <a:schemeClr val="bg1"/>
                </a:solidFill>
                <a:latin typeface="Calibri Light" panose="020F0302020204030204" pitchFamily="34" charset="0"/>
              </a:rPr>
              <a:t>April 11,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3555" y="5769267"/>
            <a:ext cx="2365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FERC Project No. 14227</a:t>
            </a:r>
          </a:p>
          <a:p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www.leapshydro.com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1090158"/>
            <a:ext cx="4046537" cy="504791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6369" y="1632814"/>
            <a:ext cx="5181600" cy="3982403"/>
          </a:xfrm>
        </p:spPr>
        <p:txBody>
          <a:bodyPr/>
          <a:lstStyle/>
          <a:p>
            <a:r>
              <a:rPr lang="en-US" dirty="0"/>
              <a:t>Completed Studies</a:t>
            </a:r>
          </a:p>
          <a:p>
            <a:pPr lvl="1"/>
            <a:r>
              <a:rPr lang="en-US" dirty="0"/>
              <a:t>Visual impacts</a:t>
            </a:r>
          </a:p>
          <a:p>
            <a:pPr lvl="1"/>
            <a:r>
              <a:rPr lang="en-US" dirty="0"/>
              <a:t>Transmission route options</a:t>
            </a:r>
          </a:p>
          <a:p>
            <a:pPr lvl="1"/>
            <a:r>
              <a:rPr lang="en-US" dirty="0"/>
              <a:t>Impacts on Lake Elsinore </a:t>
            </a:r>
          </a:p>
          <a:p>
            <a:pPr lvl="1"/>
            <a:r>
              <a:rPr lang="en-US" dirty="0"/>
              <a:t>Traffic studies</a:t>
            </a:r>
          </a:p>
          <a:p>
            <a:pPr lvl="1"/>
            <a:endParaRPr lang="en-US" dirty="0"/>
          </a:p>
          <a:p>
            <a:r>
              <a:rPr lang="en-US" dirty="0"/>
              <a:t>Underway Studies</a:t>
            </a:r>
          </a:p>
          <a:p>
            <a:pPr lvl="1"/>
            <a:r>
              <a:rPr lang="en-US" dirty="0"/>
              <a:t>Seismic and geotechnical</a:t>
            </a:r>
          </a:p>
          <a:p>
            <a:pPr lvl="1"/>
            <a:r>
              <a:rPr lang="en-US" dirty="0"/>
              <a:t>Biological assessment</a:t>
            </a:r>
          </a:p>
          <a:p>
            <a:pPr lvl="1"/>
            <a:r>
              <a:rPr lang="en-US" dirty="0"/>
              <a:t>Fire Risk</a:t>
            </a:r>
          </a:p>
          <a:p>
            <a:pPr lvl="1"/>
            <a:r>
              <a:rPr lang="en-US" dirty="0"/>
              <a:t>Cultural Resources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7738" y="73572"/>
            <a:ext cx="9037090" cy="847230"/>
          </a:xfrm>
        </p:spPr>
        <p:txBody>
          <a:bodyPr>
            <a:noAutofit/>
          </a:bodyPr>
          <a:lstStyle/>
          <a:p>
            <a:r>
              <a:rPr lang="en-US" sz="3600" dirty="0"/>
              <a:t>Extensive Studies and Updates Are Underway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667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17535"/>
            <a:ext cx="10334297" cy="471388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111" y="5023948"/>
            <a:ext cx="11172496" cy="1713183"/>
          </a:xfrm>
        </p:spPr>
        <p:txBody>
          <a:bodyPr/>
          <a:lstStyle/>
          <a:p>
            <a:r>
              <a:rPr lang="en-US" sz="2400" dirty="0"/>
              <a:t>FERC Studies 30 (Visual Simulations) and 34 (Transmission) are completed</a:t>
            </a:r>
          </a:p>
          <a:p>
            <a:r>
              <a:rPr lang="en-US" sz="2400" dirty="0"/>
              <a:t>FERC directed engagement with County, City and other stakeholders</a:t>
            </a:r>
          </a:p>
          <a:p>
            <a:r>
              <a:rPr lang="en-US" sz="2400" dirty="0"/>
              <a:t>Visualization study includes transmission tower placement along some route options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624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5" y="2446144"/>
            <a:ext cx="5567855" cy="293843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199" y="1910782"/>
            <a:ext cx="5452241" cy="4269301"/>
          </a:xfrm>
        </p:spPr>
        <p:txBody>
          <a:bodyPr/>
          <a:lstStyle/>
          <a:p>
            <a:r>
              <a:rPr lang="en-US" dirty="0"/>
              <a:t>We used high resolution photography, Google Earth, and representations of existing SCE 500 kV (Temescal Valley and I-15) </a:t>
            </a:r>
          </a:p>
          <a:p>
            <a:r>
              <a:rPr lang="en-US" dirty="0"/>
              <a:t>Currently responding to City and County requests</a:t>
            </a:r>
          </a:p>
          <a:p>
            <a:r>
              <a:rPr lang="en-US" dirty="0"/>
              <a:t>Next step is to engage potentially impacted residents on some route options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194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Visual Impacts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253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74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Next Steps in Regulatory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consultation and discussion with stakeholders and agencies</a:t>
            </a:r>
          </a:p>
          <a:p>
            <a:r>
              <a:rPr lang="en-US" dirty="0"/>
              <a:t>FERC responses to study plans filed and acceptance of application</a:t>
            </a:r>
          </a:p>
          <a:p>
            <a:r>
              <a:rPr lang="en-US" dirty="0"/>
              <a:t>FERC prepares Environmental Impact Statement (EIS) draft and final issuance</a:t>
            </a:r>
          </a:p>
          <a:p>
            <a:r>
              <a:rPr lang="en-US" dirty="0"/>
              <a:t>SWRCB regulatory process for issuing a draft 401 (Clean Water Act) regarding water quality certification filed after application acceptance</a:t>
            </a:r>
          </a:p>
          <a:p>
            <a:r>
              <a:rPr lang="en-US" dirty="0"/>
              <a:t>FERC Issuance of License</a:t>
            </a:r>
          </a:p>
          <a:p>
            <a:r>
              <a:rPr lang="en-US" dirty="0"/>
              <a:t>Documentation of Project Financing</a:t>
            </a:r>
          </a:p>
          <a:p>
            <a:r>
              <a:rPr lang="en-US" dirty="0"/>
              <a:t>Definitive Project plans and designs</a:t>
            </a:r>
          </a:p>
          <a:p>
            <a:r>
              <a:rPr lang="en-US" dirty="0"/>
              <a:t>Project Safety plans</a:t>
            </a:r>
          </a:p>
          <a:p>
            <a:r>
              <a:rPr lang="en-US" dirty="0"/>
              <a:t>Various environmental monitoring plans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0704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479852"/>
            <a:ext cx="5883166" cy="3982403"/>
          </a:xfrm>
        </p:spPr>
        <p:txBody>
          <a:bodyPr/>
          <a:lstStyle/>
          <a:p>
            <a:pPr marL="231775" indent="-231775" defTabSz="914400" eaLnBrk="1" hangingPunct="1">
              <a:defRPr/>
            </a:pPr>
            <a:r>
              <a:rPr lang="en-CA" altLang="en-US" dirty="0"/>
              <a:t>To conduct our business as responsible community partners and stewards of Lake Elsinore </a:t>
            </a:r>
          </a:p>
          <a:p>
            <a:pPr marL="231775" indent="-231775" defTabSz="914400" eaLnBrk="1" hangingPunct="1">
              <a:defRPr/>
            </a:pPr>
            <a:r>
              <a:rPr lang="en-CA" altLang="en-US" dirty="0"/>
              <a:t>Contribute sustainable financial resources to the local economy</a:t>
            </a:r>
          </a:p>
          <a:p>
            <a:pPr marL="231775" indent="-231775" defTabSz="914400" eaLnBrk="1" hangingPunct="1">
              <a:defRPr/>
            </a:pPr>
            <a:r>
              <a:rPr lang="en-CA" altLang="en-US" dirty="0"/>
              <a:t>Become a good community partner</a:t>
            </a:r>
          </a:p>
          <a:p>
            <a:pPr marL="231775" indent="-231775" defTabSz="914400" eaLnBrk="1" hangingPunct="1">
              <a:defRPr/>
            </a:pPr>
            <a:r>
              <a:rPr lang="en-CA" altLang="en-US" dirty="0"/>
              <a:t>Supply sustainable renewable energy to serve quickly growing region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684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Our Commitment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1471455"/>
            <a:ext cx="5667029" cy="3605647"/>
          </a:xfrm>
        </p:spPr>
      </p:pic>
      <p:sp>
        <p:nvSpPr>
          <p:cNvPr id="6" name="TextBox 5"/>
          <p:cNvSpPr txBox="1"/>
          <p:nvPr/>
        </p:nvSpPr>
        <p:spPr>
          <a:xfrm>
            <a:off x="304800" y="5496910"/>
            <a:ext cx="12173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en-US" sz="2400" i="1" dirty="0"/>
              <a:t>Assist in restoring Lake Elsinore as “the ultimate lake destination” that can be </a:t>
            </a:r>
            <a:br>
              <a:rPr lang="en-CA" altLang="en-US" sz="2400" i="1" dirty="0"/>
            </a:br>
            <a:r>
              <a:rPr lang="en-CA" altLang="en-US" sz="2400" i="1" dirty="0"/>
              <a:t>enjoyed by residents and visitors alike…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349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88AA-3BD8-4571-91D9-4E8804EA8C8C}"/>
              </a:ext>
            </a:extLst>
          </p:cNvPr>
          <p:cNvSpPr txBox="1">
            <a:spLocks/>
          </p:cNvSpPr>
          <p:nvPr/>
        </p:nvSpPr>
        <p:spPr bwMode="auto">
          <a:xfrm>
            <a:off x="844828" y="0"/>
            <a:ext cx="10501036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/>
            <a:r>
              <a:rPr lang="en-CA" altLang="en-US" sz="3600" dirty="0"/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A60DD5-B09F-4620-BB5A-097118D6B1D6}"/>
              </a:ext>
            </a:extLst>
          </p:cNvPr>
          <p:cNvSpPr>
            <a:spLocks/>
          </p:cNvSpPr>
          <p:nvPr/>
        </p:nvSpPr>
        <p:spPr bwMode="auto">
          <a:xfrm>
            <a:off x="844826" y="1193800"/>
            <a:ext cx="11052884" cy="50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1263C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1263C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1263C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We appreciate the opportunity to speak with you</a:t>
            </a:r>
          </a:p>
          <a:p>
            <a:pPr marL="457200" indent="-457200" defTabSz="914400" eaLnBrk="1" hangingPunct="1">
              <a:defRPr/>
            </a:pPr>
            <a:endParaRPr lang="en-CA" altLang="en-US" dirty="0">
              <a:latin typeface="+mn-lt"/>
              <a:cs typeface="+mn-cs"/>
            </a:endParaRPr>
          </a:p>
          <a:p>
            <a:pPr marL="457200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Working with stakeholders, this Project will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Provide an on-going source of funding for Lake Elsinore operations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Help stabilize lake levels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Improve water quality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Provide electrons when they are needed most to serve load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Reinvest in the local economy</a:t>
            </a:r>
          </a:p>
          <a:p>
            <a:pPr marL="1200150" lvl="1" indent="-457200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Help improve the results reported in the “State of the Lake” Summit in April</a:t>
            </a:r>
          </a:p>
          <a:p>
            <a:pPr marL="1200150" lvl="1" indent="-457200" defTabSz="914400" eaLnBrk="1" hangingPunct="1">
              <a:defRPr/>
            </a:pPr>
            <a:endParaRPr lang="en-CA" altLang="en-US" dirty="0">
              <a:latin typeface="+mn-lt"/>
              <a:cs typeface="+mn-cs"/>
            </a:endParaRPr>
          </a:p>
          <a:p>
            <a:pPr marL="457200" indent="-457200" defTabSz="914400" eaLnBrk="1" hangingPunct="1">
              <a:defRPr/>
            </a:pPr>
            <a:endParaRPr lang="en-CA" altLang="en-US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717" y="64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3929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D344E-885A-4DA8-BEDA-B8B14C3258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" y="-1647031"/>
            <a:ext cx="12189373" cy="68496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5956E4-4E7F-4826-B583-BA845345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9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9904" y="4950372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Rex@LeapsHydro.com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(760) 599-1813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10397824" cy="847230"/>
          </a:xfrm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of pumped storage projects</a:t>
            </a:r>
          </a:p>
          <a:p>
            <a:r>
              <a:rPr lang="en-US" dirty="0"/>
              <a:t>The need for energy storage</a:t>
            </a:r>
          </a:p>
          <a:p>
            <a:r>
              <a:rPr lang="en-US" dirty="0"/>
              <a:t>Load balancing </a:t>
            </a:r>
          </a:p>
          <a:p>
            <a:r>
              <a:rPr lang="en-US" dirty="0"/>
              <a:t>The regulatory process</a:t>
            </a:r>
          </a:p>
          <a:p>
            <a:pPr lvl="1"/>
            <a:r>
              <a:rPr lang="en-US" dirty="0"/>
              <a:t>Regulator scrutiny</a:t>
            </a:r>
          </a:p>
          <a:p>
            <a:pPr lvl="1"/>
            <a:r>
              <a:rPr lang="en-US" dirty="0"/>
              <a:t>Timelines</a:t>
            </a:r>
          </a:p>
          <a:p>
            <a:pPr lvl="1"/>
            <a:r>
              <a:rPr lang="en-US" dirty="0"/>
              <a:t>Studies</a:t>
            </a:r>
          </a:p>
          <a:p>
            <a:r>
              <a:rPr lang="en-US" dirty="0"/>
              <a:t>Impacts on the region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Transmission lines</a:t>
            </a:r>
          </a:p>
          <a:p>
            <a:pPr lvl="1"/>
            <a:r>
              <a:rPr lang="en-US" dirty="0"/>
              <a:t>Firefighting</a:t>
            </a:r>
          </a:p>
          <a:p>
            <a:pPr lvl="1"/>
            <a:r>
              <a:rPr lang="en-US" dirty="0"/>
              <a:t>Economy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6463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87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4294967295"/>
          </p:nvPr>
        </p:nvSpPr>
        <p:spPr>
          <a:xfrm>
            <a:off x="7401464" y="1420534"/>
            <a:ext cx="4664412" cy="501042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Water is pumped to an  upper reservoir using low-cost off-peak power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Water in upper reservoir acts as potential energy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Water is released through turbines to generate power at times of high demand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CA" altLang="en-US" dirty="0"/>
              <a:t>Underground infrastructure minimizes disturbance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altLang="en-US" dirty="0"/>
          </a:p>
          <a:p>
            <a:pPr eaLnBrk="1" hangingPunct="1"/>
            <a:endParaRPr lang="en-CA" altLang="en-US" dirty="0"/>
          </a:p>
        </p:txBody>
      </p:sp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806720" y="0"/>
            <a:ext cx="967574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dirty="0"/>
              <a:t>Pumped Storage</a:t>
            </a:r>
            <a:endParaRPr lang="en-CA" altLang="en-US" sz="3600" dirty="0"/>
          </a:p>
        </p:txBody>
      </p:sp>
      <p:pic>
        <p:nvPicPr>
          <p:cNvPr id="1024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02" y="1201947"/>
            <a:ext cx="6935554" cy="54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982710"/>
            <a:ext cx="10519048" cy="283779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Consists of four primary components:</a:t>
            </a:r>
          </a:p>
          <a:p>
            <a:pPr marL="966788" lvl="1" indent="-509588" eaLnBrk="1" hangingPunct="1">
              <a:buNone/>
              <a:defRPr/>
            </a:pPr>
            <a:r>
              <a:rPr lang="en-US" altLang="en-US" sz="2000" dirty="0"/>
              <a:t>i.  	Lake Elsinore - serves as the Lower Reservoir and pumped water supply</a:t>
            </a:r>
          </a:p>
          <a:p>
            <a:pPr marL="966788" lvl="1" indent="-509588" eaLnBrk="1" hangingPunct="1">
              <a:buNone/>
              <a:defRPr/>
            </a:pPr>
            <a:r>
              <a:rPr lang="en-US" altLang="en-US" sz="2000" dirty="0"/>
              <a:t>ii.  	Upper Reservoir - provides transient storage of water used for generation</a:t>
            </a:r>
          </a:p>
          <a:p>
            <a:pPr marL="971550" lvl="1" indent="-514350" eaLnBrk="1" hangingPunct="1">
              <a:buAutoNum type="romanLcPeriod" startAt="3"/>
              <a:defRPr/>
            </a:pPr>
            <a:r>
              <a:rPr lang="en-US" altLang="en-US" sz="2000" dirty="0"/>
              <a:t>Turbines/penstocks and related hydroelectric power infrastructure</a:t>
            </a:r>
          </a:p>
          <a:p>
            <a:pPr marL="971550" lvl="1" indent="-514350" eaLnBrk="1" hangingPunct="1">
              <a:buAutoNum type="romanLcPeriod" startAt="3"/>
              <a:defRPr/>
            </a:pPr>
            <a:r>
              <a:rPr lang="en-US" altLang="en-US" sz="2000" dirty="0"/>
              <a:t>Primary transmission connection to the grid</a:t>
            </a:r>
          </a:p>
          <a:p>
            <a:pPr marL="457200" lvl="1" indent="0" eaLnBrk="1" hangingPunct="1">
              <a:buNone/>
              <a:defRPr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400" dirty="0">
              <a:latin typeface="Arial" panose="020B0604020202020204" pitchFamily="34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b="13158"/>
          <a:stretch>
            <a:fillRect/>
          </a:stretch>
        </p:blipFill>
        <p:spPr bwMode="auto">
          <a:xfrm>
            <a:off x="3097921" y="2774731"/>
            <a:ext cx="5896304" cy="39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9372600" y="152400"/>
            <a:ext cx="104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DRAFT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806720" y="0"/>
            <a:ext cx="967574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dirty="0"/>
              <a:t>The Project</a:t>
            </a:r>
            <a:endParaRPr lang="en-CA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586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04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What’s New: The Need for 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073"/>
            <a:ext cx="10512972" cy="4817434"/>
          </a:xfrm>
        </p:spPr>
        <p:txBody>
          <a:bodyPr/>
          <a:lstStyle/>
          <a:p>
            <a:pPr marL="185738" indent="-185738" defTabSz="914400" eaLnBrk="1" hangingPunct="1">
              <a:defRPr/>
            </a:pPr>
            <a:r>
              <a:rPr lang="en-CA" altLang="en-US" dirty="0"/>
              <a:t>On September 10, Governor Brown signed SB 100 into law</a:t>
            </a:r>
          </a:p>
          <a:p>
            <a:pPr marL="642938" lvl="1" indent="-185738" eaLnBrk="1" hangingPunct="1">
              <a:defRPr/>
            </a:pPr>
            <a:r>
              <a:rPr lang="en-CA" altLang="en-US" dirty="0"/>
              <a:t>Calls for 100% carbon-free electricity sources by 2045</a:t>
            </a:r>
          </a:p>
          <a:p>
            <a:pPr marL="642938" lvl="1" indent="-185738" eaLnBrk="1" hangingPunct="1">
              <a:defRPr/>
            </a:pPr>
            <a:r>
              <a:rPr lang="en-CA" altLang="en-US" dirty="0"/>
              <a:t>Companion bill AB 2787 withdrawn but likely to be back calling for CA to legislate bulk energy storage projects to support reliability</a:t>
            </a:r>
          </a:p>
          <a:p>
            <a:pPr marL="185738" indent="-185738" defTabSz="914400" eaLnBrk="1" hangingPunct="1">
              <a:defRPr/>
            </a:pPr>
            <a:r>
              <a:rPr lang="en-CA" altLang="en-US" dirty="0"/>
              <a:t>The issue no longer is the transition to renewable electricity sources, it’s about storing renewable electricity for when Californians need it</a:t>
            </a:r>
          </a:p>
          <a:p>
            <a:pPr marL="185738" indent="-185738" defTabSz="914400" eaLnBrk="1" hangingPunct="1">
              <a:defRPr/>
            </a:pPr>
            <a:r>
              <a:rPr lang="en-CA" altLang="en-US" dirty="0"/>
              <a:t>Pumped storage enables better use of renewable energy and assures grid stability</a:t>
            </a:r>
          </a:p>
          <a:p>
            <a:pPr marL="642938" lvl="1" indent="-185738" eaLnBrk="1" hangingPunct="1">
              <a:defRPr/>
            </a:pPr>
            <a:r>
              <a:rPr lang="en-US" dirty="0"/>
              <a:t>LEAPS provides the most promising large-scale energy storage and load balancing technology for the Southern California electricity grid.</a:t>
            </a:r>
            <a:endParaRPr lang="en-CA" altLang="en-US" dirty="0"/>
          </a:p>
          <a:p>
            <a:pPr marL="185738" indent="-185738" defTabSz="914400" eaLnBrk="1" hangingPunct="1">
              <a:defRPr/>
            </a:pPr>
            <a:endParaRPr lang="en-CA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651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LGAE MICROSCOPE">
            <a:extLst>
              <a:ext uri="{FF2B5EF4-FFF2-40B4-BE49-F238E27FC236}">
                <a16:creationId xmlns:a16="http://schemas.microsoft.com/office/drawing/2014/main" id="{E44525C9-E3EC-436D-BB30-8C87EE72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362" y="2169543"/>
            <a:ext cx="3125638" cy="46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44828" y="0"/>
            <a:ext cx="10501036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CA" altLang="en-US" sz="3600" dirty="0"/>
              <a:t>Lake Elsinore </a:t>
            </a:r>
          </a:p>
        </p:txBody>
      </p:sp>
      <p:sp>
        <p:nvSpPr>
          <p:cNvPr id="8196" name="Content Placeholder 2"/>
          <p:cNvSpPr>
            <a:spLocks/>
          </p:cNvSpPr>
          <p:nvPr/>
        </p:nvSpPr>
        <p:spPr bwMode="auto">
          <a:xfrm>
            <a:off x="838200" y="1193800"/>
            <a:ext cx="105156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1263C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1263C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1263C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endParaRPr lang="en-CA" altLang="en-US"/>
          </a:p>
        </p:txBody>
      </p:sp>
      <p:sp>
        <p:nvSpPr>
          <p:cNvPr id="7173" name="Content Placeholder 2"/>
          <p:cNvSpPr>
            <a:spLocks/>
          </p:cNvSpPr>
          <p:nvPr/>
        </p:nvSpPr>
        <p:spPr bwMode="auto">
          <a:xfrm>
            <a:off x="844826" y="1193800"/>
            <a:ext cx="10905740" cy="50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1263C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1263C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1263C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1263C"/>
                </a:solidFill>
                <a:latin typeface="Calibri" panose="020F0502020204030204" pitchFamily="34" charset="0"/>
              </a:defRPr>
            </a:lvl9pPr>
          </a:lstStyle>
          <a:p>
            <a:pPr marL="231775" indent="-231775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Long term, sustainable Lake management plan</a:t>
            </a:r>
          </a:p>
          <a:p>
            <a:pPr marL="966788" lvl="1" indent="-2238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An impaired body of water for years</a:t>
            </a:r>
          </a:p>
          <a:p>
            <a:pPr marL="966788" lvl="1" indent="-2238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Water quality and quantity, algal overgrowth, lack of oxygenation, fish kills, and closure from recreational use</a:t>
            </a:r>
          </a:p>
          <a:p>
            <a:pPr marL="185738" indent="-1857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Agreement to import 15,000 acre-feet of quality water through EVMWD</a:t>
            </a:r>
          </a:p>
          <a:p>
            <a:pPr marL="928688" lvl="1" indent="-1857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Opportunity to improve rather than just maintain</a:t>
            </a:r>
          </a:p>
          <a:p>
            <a:pPr marL="185738" indent="-1857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Maintaining “optimal” level of ~1,240 feet</a:t>
            </a:r>
          </a:p>
          <a:p>
            <a:pPr marL="928688" lvl="1" indent="-1857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Role of EVMWD, City and local water authorities</a:t>
            </a:r>
          </a:p>
          <a:p>
            <a:pPr marL="966788" lvl="1" indent="-223838" defTabSz="914400" eaLnBrk="1" hangingPunct="1">
              <a:defRPr/>
            </a:pPr>
            <a:r>
              <a:rPr lang="en-CA" altLang="en-US" dirty="0">
                <a:latin typeface="+mn-lt"/>
                <a:cs typeface="+mn-cs"/>
              </a:rPr>
              <a:t>Sustainable Lake management by EVMWD, City of Lake Elsinore, LESJWA and many 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9078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40118" y="1185570"/>
            <a:ext cx="6062696" cy="3982403"/>
          </a:xfrm>
        </p:spPr>
        <p:txBody>
          <a:bodyPr/>
          <a:lstStyle/>
          <a:p>
            <a:r>
              <a:rPr lang="en-CA" altLang="en-US" dirty="0"/>
              <a:t>Assessment of project impacts on Lake Elsinore by Dr. Michael Anderson, UC Riverside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Recently shared research and preliminary conclusions with LESJWA TMDL task force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Complex, reliable computer model simulates project operation impacts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Importing 15,000 acre-feet of new water will help stabilize Lake levels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Higher-quality SWP water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LEAPS can deliver dissolved oxygen to bottom waters, potentially reducing fish kills</a:t>
            </a:r>
          </a:p>
        </p:txBody>
      </p:sp>
      <p:pic>
        <p:nvPicPr>
          <p:cNvPr id="5" name="movie-100mgL-DO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2" y="1387366"/>
            <a:ext cx="5601356" cy="42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3298" y="0"/>
            <a:ext cx="8206122" cy="8472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sz="3600" dirty="0"/>
              <a:t>Water Quality &amp; Quantity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35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046746"/>
            <a:ext cx="2100494" cy="514291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41" y="1132386"/>
            <a:ext cx="1536245" cy="5057277"/>
          </a:xfrm>
        </p:spPr>
      </p:pic>
      <p:sp>
        <p:nvSpPr>
          <p:cNvPr id="9" name="Right Arrow 8"/>
          <p:cNvSpPr/>
          <p:nvPr/>
        </p:nvSpPr>
        <p:spPr>
          <a:xfrm>
            <a:off x="4887310" y="3321269"/>
            <a:ext cx="1724643" cy="62126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9213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Pumped Storage Approval Process - FERC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771643" y="1229722"/>
            <a:ext cx="369437" cy="3783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152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14" y="0"/>
            <a:ext cx="8206122" cy="847230"/>
          </a:xfrm>
        </p:spPr>
        <p:txBody>
          <a:bodyPr>
            <a:normAutofit/>
          </a:bodyPr>
          <a:lstStyle/>
          <a:p>
            <a:r>
              <a:rPr lang="en-US" sz="3600" dirty="0"/>
              <a:t>The Regulatory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214" y="1224604"/>
            <a:ext cx="10515600" cy="4817434"/>
          </a:xfrm>
        </p:spPr>
        <p:txBody>
          <a:bodyPr/>
          <a:lstStyle/>
          <a:p>
            <a:r>
              <a:rPr lang="en-US" dirty="0"/>
              <a:t>We submitted a Final License Application in October 2017</a:t>
            </a:r>
          </a:p>
          <a:p>
            <a:pPr lvl="1"/>
            <a:r>
              <a:rPr lang="en-US" dirty="0"/>
              <a:t>Project No. 14227: S</a:t>
            </a:r>
            <a:r>
              <a:rPr lang="en-CA" dirty="0" err="1"/>
              <a:t>ignificant</a:t>
            </a:r>
            <a:r>
              <a:rPr lang="en-CA" dirty="0"/>
              <a:t> work completed but updates required </a:t>
            </a:r>
            <a:r>
              <a:rPr lang="en-US" dirty="0"/>
              <a:t> </a:t>
            </a:r>
          </a:p>
          <a:p>
            <a:r>
              <a:rPr lang="en-US" dirty="0"/>
              <a:t>FERC’s scientific, legal, and economic experts evaluate the environmental, cultural, geological, land use, and socioeconomic aspects of the project.</a:t>
            </a:r>
          </a:p>
          <a:p>
            <a:r>
              <a:rPr lang="en-US" dirty="0"/>
              <a:t>Public input requested in October 2017, and again this summer regarding studies required to be conducted/updated</a:t>
            </a:r>
          </a:p>
          <a:p>
            <a:r>
              <a:rPr lang="en-US" dirty="0"/>
              <a:t>In April and September, we responded to FERC’s requests for additional information and studies</a:t>
            </a:r>
          </a:p>
          <a:p>
            <a:r>
              <a:rPr lang="en-US" dirty="0"/>
              <a:t>FERC will solicit public input again when it accepts the license application and in response to its draft Environmental Impact Statement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3091" y="6327230"/>
            <a:ext cx="23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FERC Project No. 14227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17" y="6463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60024993"/>
      </p:ext>
    </p:extLst>
  </p:cSld>
  <p:clrMapOvr>
    <a:masterClrMapping/>
  </p:clrMapOvr>
</p:sld>
</file>

<file path=ppt/theme/theme1.xml><?xml version="1.0" encoding="utf-8"?>
<a:theme xmlns:a="http://schemas.openxmlformats.org/drawingml/2006/main" name="Leaps_pp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75C0FE-20DF-6842-9FE4-7D60FB15F952}" vid="{FC40BDC4-7B65-014C-8B2E-0BEF7EC70E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881</Words>
  <Application>Microsoft Office PowerPoint</Application>
  <PresentationFormat>Widescreen</PresentationFormat>
  <Paragraphs>161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Leaps_ppt-template</vt:lpstr>
      <vt:lpstr>PowerPoint Presentation</vt:lpstr>
      <vt:lpstr>Introduction</vt:lpstr>
      <vt:lpstr>Pumped Storage</vt:lpstr>
      <vt:lpstr>The Project</vt:lpstr>
      <vt:lpstr>What’s New: The Need for Energy Storage</vt:lpstr>
      <vt:lpstr>Lake Elsinore </vt:lpstr>
      <vt:lpstr>PowerPoint Presentation</vt:lpstr>
      <vt:lpstr>Pumped Storage Approval Process - FERC</vt:lpstr>
      <vt:lpstr>The Regulatory Process</vt:lpstr>
      <vt:lpstr>Extensive Studies and Updates Are Underway</vt:lpstr>
      <vt:lpstr>PowerPoint Presentation</vt:lpstr>
      <vt:lpstr>Visual Impacts</vt:lpstr>
      <vt:lpstr>Next Steps in Regulatory Process</vt:lpstr>
      <vt:lpstr>Our Commitment</vt:lpstr>
      <vt:lpstr>PowerPoint Presentation</vt:lpstr>
      <vt:lpstr> 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Nixon</dc:creator>
  <cp:lastModifiedBy>Keith Stanley Skoglund</cp:lastModifiedBy>
  <cp:revision>103</cp:revision>
  <cp:lastPrinted>2018-04-26T16:21:14Z</cp:lastPrinted>
  <dcterms:modified xsi:type="dcterms:W3CDTF">2019-04-11T23:34:07Z</dcterms:modified>
</cp:coreProperties>
</file>