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9" r:id="rId2"/>
    <p:sldId id="498" r:id="rId3"/>
    <p:sldId id="488" r:id="rId4"/>
    <p:sldId id="300" r:id="rId5"/>
    <p:sldId id="281" r:id="rId6"/>
    <p:sldId id="355" r:id="rId7"/>
    <p:sldId id="507" r:id="rId8"/>
    <p:sldId id="50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 Martinez" initials="R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F7"/>
    <a:srgbClr val="FFFFFF"/>
    <a:srgbClr val="CCE4EA"/>
    <a:srgbClr val="8DA5B2"/>
    <a:srgbClr val="4D6573"/>
    <a:srgbClr val="3F48CC"/>
    <a:srgbClr val="FFB951"/>
    <a:srgbClr val="6C80C3"/>
    <a:srgbClr val="D0E6E6"/>
    <a:srgbClr val="24A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6" autoAdjust="0"/>
    <p:restoredTop sz="87658" autoAdjust="0"/>
  </p:normalViewPr>
  <p:slideViewPr>
    <p:cSldViewPr snapToGrid="0">
      <p:cViewPr varScale="1">
        <p:scale>
          <a:sx n="59" d="100"/>
          <a:sy n="59" d="100"/>
        </p:scale>
        <p:origin x="11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256"/>
    </p:cViewPr>
  </p:sorterViewPr>
  <p:notesViewPr>
    <p:cSldViewPr snapToGrid="0">
      <p:cViewPr varScale="1">
        <p:scale>
          <a:sx n="52" d="100"/>
          <a:sy n="52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dhawaiian125:Google%20Drive:RFPs%20&amp;%20Proposals:Visalia-Hemet:Hemet%20RFP%20Response:Hemet%20DR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21925D"/>
              </a:solidFill>
            </a:ln>
          </c:spPr>
          <c:marker>
            <c:symbol val="none"/>
          </c:marker>
          <c:xVal>
            <c:numRef>
              <c:f>Sheet1!$A$1:$A$97</c:f>
              <c:numCache>
                <c:formatCode>m/d/yy\ h:mm</c:formatCode>
                <c:ptCount val="97"/>
                <c:pt idx="0">
                  <c:v>41871</c:v>
                </c:pt>
                <c:pt idx="1">
                  <c:v>41871.010416666657</c:v>
                </c:pt>
                <c:pt idx="2">
                  <c:v>41871.020833333343</c:v>
                </c:pt>
                <c:pt idx="3">
                  <c:v>41871.03125</c:v>
                </c:pt>
                <c:pt idx="4">
                  <c:v>41871.041666666577</c:v>
                </c:pt>
                <c:pt idx="5">
                  <c:v>41871.052083333343</c:v>
                </c:pt>
                <c:pt idx="6">
                  <c:v>41871.0625</c:v>
                </c:pt>
                <c:pt idx="7">
                  <c:v>41871.072916666657</c:v>
                </c:pt>
                <c:pt idx="8">
                  <c:v>41871.083333333343</c:v>
                </c:pt>
                <c:pt idx="9">
                  <c:v>41871.093749999993</c:v>
                </c:pt>
                <c:pt idx="10">
                  <c:v>41871.104166666577</c:v>
                </c:pt>
                <c:pt idx="11">
                  <c:v>41871.114583333343</c:v>
                </c:pt>
                <c:pt idx="12">
                  <c:v>41871.125</c:v>
                </c:pt>
                <c:pt idx="13">
                  <c:v>41871.135416666577</c:v>
                </c:pt>
                <c:pt idx="14">
                  <c:v>41871.145833333343</c:v>
                </c:pt>
                <c:pt idx="15">
                  <c:v>41871.15625000008</c:v>
                </c:pt>
                <c:pt idx="16">
                  <c:v>41871.166666666577</c:v>
                </c:pt>
                <c:pt idx="17">
                  <c:v>41871.177083333183</c:v>
                </c:pt>
                <c:pt idx="18">
                  <c:v>41871.1875</c:v>
                </c:pt>
                <c:pt idx="19">
                  <c:v>41871.197916666577</c:v>
                </c:pt>
                <c:pt idx="20">
                  <c:v>41871.208333333343</c:v>
                </c:pt>
                <c:pt idx="21">
                  <c:v>41871.21875</c:v>
                </c:pt>
                <c:pt idx="22">
                  <c:v>41871.229166666359</c:v>
                </c:pt>
                <c:pt idx="23">
                  <c:v>41871.239583333183</c:v>
                </c:pt>
                <c:pt idx="24">
                  <c:v>41871.25</c:v>
                </c:pt>
                <c:pt idx="25">
                  <c:v>41871.260416666577</c:v>
                </c:pt>
                <c:pt idx="26">
                  <c:v>41871.270833333343</c:v>
                </c:pt>
                <c:pt idx="27">
                  <c:v>41871.28125</c:v>
                </c:pt>
                <c:pt idx="28">
                  <c:v>41871.291666666359</c:v>
                </c:pt>
                <c:pt idx="29">
                  <c:v>41871.302083333343</c:v>
                </c:pt>
                <c:pt idx="30">
                  <c:v>41871.31250000008</c:v>
                </c:pt>
                <c:pt idx="31">
                  <c:v>41871.322916666657</c:v>
                </c:pt>
                <c:pt idx="32">
                  <c:v>41871.333333333343</c:v>
                </c:pt>
                <c:pt idx="33">
                  <c:v>41871.34375</c:v>
                </c:pt>
                <c:pt idx="34">
                  <c:v>41871.354166666657</c:v>
                </c:pt>
                <c:pt idx="35">
                  <c:v>41871.364583333343</c:v>
                </c:pt>
                <c:pt idx="36">
                  <c:v>41871.375</c:v>
                </c:pt>
                <c:pt idx="37">
                  <c:v>41871.385416666657</c:v>
                </c:pt>
                <c:pt idx="38">
                  <c:v>41871.395833333343</c:v>
                </c:pt>
                <c:pt idx="39">
                  <c:v>41871.40625000008</c:v>
                </c:pt>
                <c:pt idx="40">
                  <c:v>41871.416666666657</c:v>
                </c:pt>
                <c:pt idx="41">
                  <c:v>41871.427083333183</c:v>
                </c:pt>
                <c:pt idx="42">
                  <c:v>41871.4375</c:v>
                </c:pt>
                <c:pt idx="43">
                  <c:v>41871.447916666657</c:v>
                </c:pt>
                <c:pt idx="44">
                  <c:v>41871.458333333343</c:v>
                </c:pt>
                <c:pt idx="45">
                  <c:v>41871.46875</c:v>
                </c:pt>
                <c:pt idx="46">
                  <c:v>41871.479166666577</c:v>
                </c:pt>
                <c:pt idx="47">
                  <c:v>41871.489583333343</c:v>
                </c:pt>
                <c:pt idx="48">
                  <c:v>41871.5</c:v>
                </c:pt>
                <c:pt idx="49">
                  <c:v>41871.510416666657</c:v>
                </c:pt>
                <c:pt idx="50">
                  <c:v>41871.520833333343</c:v>
                </c:pt>
                <c:pt idx="51">
                  <c:v>41871.53125</c:v>
                </c:pt>
                <c:pt idx="52">
                  <c:v>41871.541666666577</c:v>
                </c:pt>
                <c:pt idx="53">
                  <c:v>41871.552083333343</c:v>
                </c:pt>
                <c:pt idx="54">
                  <c:v>41871.5625</c:v>
                </c:pt>
                <c:pt idx="55">
                  <c:v>41871.572916666657</c:v>
                </c:pt>
                <c:pt idx="56">
                  <c:v>41871.583333333343</c:v>
                </c:pt>
                <c:pt idx="57">
                  <c:v>41871.593749999993</c:v>
                </c:pt>
                <c:pt idx="58">
                  <c:v>41871.604166666577</c:v>
                </c:pt>
                <c:pt idx="59">
                  <c:v>41871.614583333343</c:v>
                </c:pt>
                <c:pt idx="60">
                  <c:v>41871.625</c:v>
                </c:pt>
                <c:pt idx="61">
                  <c:v>41871.635416666577</c:v>
                </c:pt>
                <c:pt idx="62">
                  <c:v>41871.645833333343</c:v>
                </c:pt>
                <c:pt idx="63">
                  <c:v>41871.65625000008</c:v>
                </c:pt>
                <c:pt idx="64">
                  <c:v>41871.666666666577</c:v>
                </c:pt>
                <c:pt idx="65">
                  <c:v>41871.677083333183</c:v>
                </c:pt>
                <c:pt idx="66">
                  <c:v>41871.6875</c:v>
                </c:pt>
                <c:pt idx="67">
                  <c:v>41871.697916666577</c:v>
                </c:pt>
                <c:pt idx="68">
                  <c:v>41871.708333333343</c:v>
                </c:pt>
                <c:pt idx="69">
                  <c:v>41871.71875</c:v>
                </c:pt>
                <c:pt idx="70">
                  <c:v>41871.729166666359</c:v>
                </c:pt>
                <c:pt idx="71">
                  <c:v>41871.739583333183</c:v>
                </c:pt>
                <c:pt idx="72">
                  <c:v>41871.75</c:v>
                </c:pt>
                <c:pt idx="73">
                  <c:v>41871.760416666577</c:v>
                </c:pt>
                <c:pt idx="74">
                  <c:v>41871.770833333343</c:v>
                </c:pt>
                <c:pt idx="75">
                  <c:v>41871.78125</c:v>
                </c:pt>
                <c:pt idx="76">
                  <c:v>41871.791666666359</c:v>
                </c:pt>
                <c:pt idx="77">
                  <c:v>41871.802083333343</c:v>
                </c:pt>
                <c:pt idx="78">
                  <c:v>41871.81250000008</c:v>
                </c:pt>
                <c:pt idx="79">
                  <c:v>41871.822916666657</c:v>
                </c:pt>
                <c:pt idx="80">
                  <c:v>41871.833333333343</c:v>
                </c:pt>
                <c:pt idx="81">
                  <c:v>41871.84375</c:v>
                </c:pt>
                <c:pt idx="82">
                  <c:v>41871.854166666657</c:v>
                </c:pt>
                <c:pt idx="83">
                  <c:v>41871.864583333343</c:v>
                </c:pt>
                <c:pt idx="84">
                  <c:v>41871.875</c:v>
                </c:pt>
                <c:pt idx="85">
                  <c:v>41871.885416666657</c:v>
                </c:pt>
                <c:pt idx="86">
                  <c:v>41871.895833333343</c:v>
                </c:pt>
                <c:pt idx="87">
                  <c:v>41871.90625000008</c:v>
                </c:pt>
                <c:pt idx="88">
                  <c:v>41871.916666666657</c:v>
                </c:pt>
                <c:pt idx="89">
                  <c:v>41871.927083333183</c:v>
                </c:pt>
                <c:pt idx="90">
                  <c:v>41871.9375</c:v>
                </c:pt>
                <c:pt idx="91">
                  <c:v>41871.947916666657</c:v>
                </c:pt>
                <c:pt idx="92">
                  <c:v>41871.958333333343</c:v>
                </c:pt>
                <c:pt idx="93">
                  <c:v>41871.96875</c:v>
                </c:pt>
                <c:pt idx="94">
                  <c:v>41871.979166666577</c:v>
                </c:pt>
                <c:pt idx="95">
                  <c:v>41871.989583333343</c:v>
                </c:pt>
                <c:pt idx="96">
                  <c:v>41872</c:v>
                </c:pt>
              </c:numCache>
            </c:numRef>
          </c:xVal>
          <c:yVal>
            <c:numRef>
              <c:f>Sheet1!$B$1:$B$97</c:f>
              <c:numCache>
                <c:formatCode>General</c:formatCode>
                <c:ptCount val="97"/>
                <c:pt idx="0">
                  <c:v>120</c:v>
                </c:pt>
                <c:pt idx="1">
                  <c:v>122.4</c:v>
                </c:pt>
                <c:pt idx="2">
                  <c:v>117.6</c:v>
                </c:pt>
                <c:pt idx="3">
                  <c:v>122.4</c:v>
                </c:pt>
                <c:pt idx="4">
                  <c:v>117.6</c:v>
                </c:pt>
                <c:pt idx="5">
                  <c:v>127.2</c:v>
                </c:pt>
                <c:pt idx="6">
                  <c:v>117.6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115.2</c:v>
                </c:pt>
                <c:pt idx="11">
                  <c:v>117.6</c:v>
                </c:pt>
                <c:pt idx="12">
                  <c:v>115.2</c:v>
                </c:pt>
                <c:pt idx="13">
                  <c:v>117.6</c:v>
                </c:pt>
                <c:pt idx="14">
                  <c:v>112.8</c:v>
                </c:pt>
                <c:pt idx="15">
                  <c:v>117.6</c:v>
                </c:pt>
                <c:pt idx="16">
                  <c:v>112.8</c:v>
                </c:pt>
                <c:pt idx="17">
                  <c:v>112.8</c:v>
                </c:pt>
                <c:pt idx="18">
                  <c:v>117.6</c:v>
                </c:pt>
                <c:pt idx="19">
                  <c:v>117.6</c:v>
                </c:pt>
                <c:pt idx="20">
                  <c:v>112.8</c:v>
                </c:pt>
                <c:pt idx="21">
                  <c:v>160.80000000000001</c:v>
                </c:pt>
                <c:pt idx="22">
                  <c:v>177.6</c:v>
                </c:pt>
                <c:pt idx="23">
                  <c:v>189.6</c:v>
                </c:pt>
                <c:pt idx="24">
                  <c:v>199.2</c:v>
                </c:pt>
                <c:pt idx="25">
                  <c:v>211.2</c:v>
                </c:pt>
                <c:pt idx="26">
                  <c:v>196.8</c:v>
                </c:pt>
                <c:pt idx="27">
                  <c:v>180</c:v>
                </c:pt>
                <c:pt idx="28">
                  <c:v>182.4</c:v>
                </c:pt>
                <c:pt idx="29">
                  <c:v>312</c:v>
                </c:pt>
                <c:pt idx="30">
                  <c:v>336</c:v>
                </c:pt>
                <c:pt idx="31">
                  <c:v>404.4</c:v>
                </c:pt>
                <c:pt idx="32">
                  <c:v>404.4</c:v>
                </c:pt>
                <c:pt idx="33">
                  <c:v>404.4</c:v>
                </c:pt>
                <c:pt idx="34">
                  <c:v>404.4</c:v>
                </c:pt>
                <c:pt idx="35">
                  <c:v>404.4</c:v>
                </c:pt>
                <c:pt idx="36">
                  <c:v>404.4</c:v>
                </c:pt>
                <c:pt idx="37">
                  <c:v>404.4</c:v>
                </c:pt>
                <c:pt idx="38">
                  <c:v>404.4</c:v>
                </c:pt>
                <c:pt idx="39">
                  <c:v>404.4</c:v>
                </c:pt>
                <c:pt idx="40">
                  <c:v>343.2</c:v>
                </c:pt>
                <c:pt idx="41">
                  <c:v>276</c:v>
                </c:pt>
                <c:pt idx="42">
                  <c:v>338.4</c:v>
                </c:pt>
                <c:pt idx="43">
                  <c:v>295.2</c:v>
                </c:pt>
                <c:pt idx="44">
                  <c:v>367.2</c:v>
                </c:pt>
                <c:pt idx="45">
                  <c:v>283.2</c:v>
                </c:pt>
                <c:pt idx="46">
                  <c:v>295.2</c:v>
                </c:pt>
                <c:pt idx="47">
                  <c:v>276</c:v>
                </c:pt>
                <c:pt idx="48">
                  <c:v>297.60000000000002</c:v>
                </c:pt>
                <c:pt idx="49">
                  <c:v>304.8</c:v>
                </c:pt>
                <c:pt idx="50">
                  <c:v>381.6</c:v>
                </c:pt>
                <c:pt idx="51">
                  <c:v>424.8</c:v>
                </c:pt>
                <c:pt idx="52">
                  <c:v>321.60000000000002</c:v>
                </c:pt>
                <c:pt idx="53">
                  <c:v>314.39999999999952</c:v>
                </c:pt>
                <c:pt idx="54">
                  <c:v>331.2</c:v>
                </c:pt>
                <c:pt idx="55">
                  <c:v>314.39999999999952</c:v>
                </c:pt>
                <c:pt idx="56">
                  <c:v>316.8</c:v>
                </c:pt>
                <c:pt idx="57">
                  <c:v>290.39999999999952</c:v>
                </c:pt>
                <c:pt idx="58">
                  <c:v>309.60000000000002</c:v>
                </c:pt>
                <c:pt idx="59">
                  <c:v>333.6</c:v>
                </c:pt>
                <c:pt idx="60" formatCode="_-* #,##0.00_-;\-* #,##0.00_-;_-* &quot;-&quot;??_-;_-@_-">
                  <c:v>215.4</c:v>
                </c:pt>
                <c:pt idx="61" formatCode="_-* #,##0.00_-;\-* #,##0.00_-;_-* &quot;-&quot;??_-;_-@_-">
                  <c:v>131.4</c:v>
                </c:pt>
                <c:pt idx="62" formatCode="_-* #,##0.00_-;\-* #,##0.00_-;_-* &quot;-&quot;??_-;_-@_-">
                  <c:v>107.4</c:v>
                </c:pt>
                <c:pt idx="63" formatCode="_-* #,##0.00_-;\-* #,##0.00_-;_-* &quot;-&quot;??_-;_-@_-">
                  <c:v>78.599999999999994</c:v>
                </c:pt>
                <c:pt idx="64" formatCode="_-* #,##0.00_-;\-* #,##0.00_-;_-* &quot;-&quot;??_-;_-@_-">
                  <c:v>76.199999999999974</c:v>
                </c:pt>
                <c:pt idx="65" formatCode="_-* #,##0.00_-;\-* #,##0.00_-;_-* &quot;-&quot;??_-;_-@_-">
                  <c:v>78.599999999999994</c:v>
                </c:pt>
                <c:pt idx="66" formatCode="_-* #,##0.00_-;\-* #,##0.00_-;_-* &quot;-&quot;??_-;_-@_-">
                  <c:v>85.800000000000011</c:v>
                </c:pt>
                <c:pt idx="67" formatCode="_-* #,##0.00_-;\-* #,##0.00_-;_-* &quot;-&quot;??_-;_-@_-">
                  <c:v>69</c:v>
                </c:pt>
                <c:pt idx="68" formatCode="_-* #,##0.00_-;\-* #,##0.00_-;_-* &quot;-&quot;??_-;_-@_-">
                  <c:v>88.199999999999974</c:v>
                </c:pt>
                <c:pt idx="69" formatCode="_-* #,##0.00_-;\-* #,##0.00_-;_-* &quot;-&quot;??_-;_-@_-">
                  <c:v>45</c:v>
                </c:pt>
                <c:pt idx="70" formatCode="_-* #,##0.00_-;\-* #,##0.00_-;_-* &quot;-&quot;??_-;_-@_-">
                  <c:v>6.5999999999999943</c:v>
                </c:pt>
                <c:pt idx="71" formatCode="_-* #,##0.00_-;\-* #,##0.00_-;_-* &quot;-&quot;??_-;_-@_-">
                  <c:v>11.40000000000002</c:v>
                </c:pt>
                <c:pt idx="72" formatCode="_-* #,##0.00_-;\-* #,##0.00_-;_-* &quot;-&quot;??_-;_-@_-">
                  <c:v>9</c:v>
                </c:pt>
                <c:pt idx="73" formatCode="_-* #,##0.00_-;\-* #,##0.00_-;_-* &quot;-&quot;??_-;_-@_-">
                  <c:v>4.2000000000000028</c:v>
                </c:pt>
                <c:pt idx="74" formatCode="_-* #,##0.00_-;\-* #,##0.00_-;_-* &quot;-&quot;??_-;_-@_-">
                  <c:v>25.8</c:v>
                </c:pt>
                <c:pt idx="75" formatCode="_-* #,##0.00_-;\-* #,##0.00_-;_-* &quot;-&quot;??_-;_-@_-">
                  <c:v>81</c:v>
                </c:pt>
                <c:pt idx="76">
                  <c:v>158.4</c:v>
                </c:pt>
                <c:pt idx="77">
                  <c:v>144</c:v>
                </c:pt>
                <c:pt idx="78">
                  <c:v>158.4</c:v>
                </c:pt>
                <c:pt idx="79">
                  <c:v>192</c:v>
                </c:pt>
                <c:pt idx="80">
                  <c:v>206.4</c:v>
                </c:pt>
                <c:pt idx="81">
                  <c:v>213.6</c:v>
                </c:pt>
                <c:pt idx="82">
                  <c:v>201.6</c:v>
                </c:pt>
                <c:pt idx="83">
                  <c:v>201.6</c:v>
                </c:pt>
                <c:pt idx="84">
                  <c:v>194.4</c:v>
                </c:pt>
                <c:pt idx="85">
                  <c:v>199.2</c:v>
                </c:pt>
                <c:pt idx="86">
                  <c:v>199.2</c:v>
                </c:pt>
                <c:pt idx="87">
                  <c:v>204</c:v>
                </c:pt>
                <c:pt idx="88">
                  <c:v>204</c:v>
                </c:pt>
                <c:pt idx="89">
                  <c:v>196.8</c:v>
                </c:pt>
                <c:pt idx="90">
                  <c:v>199.2</c:v>
                </c:pt>
                <c:pt idx="91">
                  <c:v>189.6</c:v>
                </c:pt>
                <c:pt idx="92" formatCode="_-* #,##0.00_-;\-* #,##0.00_-;_-* &quot;-&quot;??_-;_-@_-">
                  <c:v>404.4</c:v>
                </c:pt>
                <c:pt idx="93" formatCode="_-* #,##0.00_-;\-* #,##0.00_-;_-* &quot;-&quot;??_-;_-@_-">
                  <c:v>382</c:v>
                </c:pt>
                <c:pt idx="94" formatCode="_-* #,##0.00_-;\-* #,##0.00_-;_-* &quot;-&quot;??_-;_-@_-">
                  <c:v>367.6</c:v>
                </c:pt>
                <c:pt idx="95" formatCode="_-* #,##0.00_-;\-* #,##0.00_-;_-* &quot;-&quot;??_-;_-@_-">
                  <c:v>370</c:v>
                </c:pt>
                <c:pt idx="96" formatCode="_-* #,##0.00_-;\-* #,##0.00_-;_-* &quot;-&quot;??_-;_-@_-">
                  <c:v>370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0D-458F-BDDD-4699C76D9E1C}"/>
            </c:ext>
          </c:extLst>
        </c:ser>
        <c:ser>
          <c:idx val="1"/>
          <c:order val="1"/>
          <c:spPr>
            <a:ln w="25400">
              <a:solidFill>
                <a:srgbClr val="F56A0C"/>
              </a:solidFill>
            </a:ln>
          </c:spPr>
          <c:marker>
            <c:symbol val="none"/>
          </c:marker>
          <c:xVal>
            <c:numRef>
              <c:f>Sheet1!$A$1:$A$97</c:f>
              <c:numCache>
                <c:formatCode>m/d/yy\ h:mm</c:formatCode>
                <c:ptCount val="97"/>
                <c:pt idx="0">
                  <c:v>41871</c:v>
                </c:pt>
                <c:pt idx="1">
                  <c:v>41871.010416666657</c:v>
                </c:pt>
                <c:pt idx="2">
                  <c:v>41871.020833333343</c:v>
                </c:pt>
                <c:pt idx="3">
                  <c:v>41871.03125</c:v>
                </c:pt>
                <c:pt idx="4">
                  <c:v>41871.041666666577</c:v>
                </c:pt>
                <c:pt idx="5">
                  <c:v>41871.052083333343</c:v>
                </c:pt>
                <c:pt idx="6">
                  <c:v>41871.0625</c:v>
                </c:pt>
                <c:pt idx="7">
                  <c:v>41871.072916666657</c:v>
                </c:pt>
                <c:pt idx="8">
                  <c:v>41871.083333333343</c:v>
                </c:pt>
                <c:pt idx="9">
                  <c:v>41871.093749999993</c:v>
                </c:pt>
                <c:pt idx="10">
                  <c:v>41871.104166666577</c:v>
                </c:pt>
                <c:pt idx="11">
                  <c:v>41871.114583333343</c:v>
                </c:pt>
                <c:pt idx="12">
                  <c:v>41871.125</c:v>
                </c:pt>
                <c:pt idx="13">
                  <c:v>41871.135416666577</c:v>
                </c:pt>
                <c:pt idx="14">
                  <c:v>41871.145833333343</c:v>
                </c:pt>
                <c:pt idx="15">
                  <c:v>41871.15625000008</c:v>
                </c:pt>
                <c:pt idx="16">
                  <c:v>41871.166666666577</c:v>
                </c:pt>
                <c:pt idx="17">
                  <c:v>41871.177083333183</c:v>
                </c:pt>
                <c:pt idx="18">
                  <c:v>41871.1875</c:v>
                </c:pt>
                <c:pt idx="19">
                  <c:v>41871.197916666577</c:v>
                </c:pt>
                <c:pt idx="20">
                  <c:v>41871.208333333343</c:v>
                </c:pt>
                <c:pt idx="21">
                  <c:v>41871.21875</c:v>
                </c:pt>
                <c:pt idx="22">
                  <c:v>41871.229166666359</c:v>
                </c:pt>
                <c:pt idx="23">
                  <c:v>41871.239583333183</c:v>
                </c:pt>
                <c:pt idx="24">
                  <c:v>41871.25</c:v>
                </c:pt>
                <c:pt idx="25">
                  <c:v>41871.260416666577</c:v>
                </c:pt>
                <c:pt idx="26">
                  <c:v>41871.270833333343</c:v>
                </c:pt>
                <c:pt idx="27">
                  <c:v>41871.28125</c:v>
                </c:pt>
                <c:pt idx="28">
                  <c:v>41871.291666666359</c:v>
                </c:pt>
                <c:pt idx="29">
                  <c:v>41871.302083333343</c:v>
                </c:pt>
                <c:pt idx="30">
                  <c:v>41871.31250000008</c:v>
                </c:pt>
                <c:pt idx="31">
                  <c:v>41871.322916666657</c:v>
                </c:pt>
                <c:pt idx="32">
                  <c:v>41871.333333333343</c:v>
                </c:pt>
                <c:pt idx="33">
                  <c:v>41871.34375</c:v>
                </c:pt>
                <c:pt idx="34">
                  <c:v>41871.354166666657</c:v>
                </c:pt>
                <c:pt idx="35">
                  <c:v>41871.364583333343</c:v>
                </c:pt>
                <c:pt idx="36">
                  <c:v>41871.375</c:v>
                </c:pt>
                <c:pt idx="37">
                  <c:v>41871.385416666657</c:v>
                </c:pt>
                <c:pt idx="38">
                  <c:v>41871.395833333343</c:v>
                </c:pt>
                <c:pt idx="39">
                  <c:v>41871.40625000008</c:v>
                </c:pt>
                <c:pt idx="40">
                  <c:v>41871.416666666657</c:v>
                </c:pt>
                <c:pt idx="41">
                  <c:v>41871.427083333183</c:v>
                </c:pt>
                <c:pt idx="42">
                  <c:v>41871.4375</c:v>
                </c:pt>
                <c:pt idx="43">
                  <c:v>41871.447916666657</c:v>
                </c:pt>
                <c:pt idx="44">
                  <c:v>41871.458333333343</c:v>
                </c:pt>
                <c:pt idx="45">
                  <c:v>41871.46875</c:v>
                </c:pt>
                <c:pt idx="46">
                  <c:v>41871.479166666577</c:v>
                </c:pt>
                <c:pt idx="47">
                  <c:v>41871.489583333343</c:v>
                </c:pt>
                <c:pt idx="48">
                  <c:v>41871.5</c:v>
                </c:pt>
                <c:pt idx="49">
                  <c:v>41871.510416666657</c:v>
                </c:pt>
                <c:pt idx="50">
                  <c:v>41871.520833333343</c:v>
                </c:pt>
                <c:pt idx="51">
                  <c:v>41871.53125</c:v>
                </c:pt>
                <c:pt idx="52">
                  <c:v>41871.541666666577</c:v>
                </c:pt>
                <c:pt idx="53">
                  <c:v>41871.552083333343</c:v>
                </c:pt>
                <c:pt idx="54">
                  <c:v>41871.5625</c:v>
                </c:pt>
                <c:pt idx="55">
                  <c:v>41871.572916666657</c:v>
                </c:pt>
                <c:pt idx="56">
                  <c:v>41871.583333333343</c:v>
                </c:pt>
                <c:pt idx="57">
                  <c:v>41871.593749999993</c:v>
                </c:pt>
                <c:pt idx="58">
                  <c:v>41871.604166666577</c:v>
                </c:pt>
                <c:pt idx="59">
                  <c:v>41871.614583333343</c:v>
                </c:pt>
                <c:pt idx="60">
                  <c:v>41871.625</c:v>
                </c:pt>
                <c:pt idx="61">
                  <c:v>41871.635416666577</c:v>
                </c:pt>
                <c:pt idx="62">
                  <c:v>41871.645833333343</c:v>
                </c:pt>
                <c:pt idx="63">
                  <c:v>41871.65625000008</c:v>
                </c:pt>
                <c:pt idx="64">
                  <c:v>41871.666666666577</c:v>
                </c:pt>
                <c:pt idx="65">
                  <c:v>41871.677083333183</c:v>
                </c:pt>
                <c:pt idx="66">
                  <c:v>41871.6875</c:v>
                </c:pt>
                <c:pt idx="67">
                  <c:v>41871.697916666577</c:v>
                </c:pt>
                <c:pt idx="68">
                  <c:v>41871.708333333343</c:v>
                </c:pt>
                <c:pt idx="69">
                  <c:v>41871.71875</c:v>
                </c:pt>
                <c:pt idx="70">
                  <c:v>41871.729166666359</c:v>
                </c:pt>
                <c:pt idx="71">
                  <c:v>41871.739583333183</c:v>
                </c:pt>
                <c:pt idx="72">
                  <c:v>41871.75</c:v>
                </c:pt>
                <c:pt idx="73">
                  <c:v>41871.760416666577</c:v>
                </c:pt>
                <c:pt idx="74">
                  <c:v>41871.770833333343</c:v>
                </c:pt>
                <c:pt idx="75">
                  <c:v>41871.78125</c:v>
                </c:pt>
                <c:pt idx="76">
                  <c:v>41871.791666666359</c:v>
                </c:pt>
                <c:pt idx="77">
                  <c:v>41871.802083333343</c:v>
                </c:pt>
                <c:pt idx="78">
                  <c:v>41871.81250000008</c:v>
                </c:pt>
                <c:pt idx="79">
                  <c:v>41871.822916666657</c:v>
                </c:pt>
                <c:pt idx="80">
                  <c:v>41871.833333333343</c:v>
                </c:pt>
                <c:pt idx="81">
                  <c:v>41871.84375</c:v>
                </c:pt>
                <c:pt idx="82">
                  <c:v>41871.854166666657</c:v>
                </c:pt>
                <c:pt idx="83">
                  <c:v>41871.864583333343</c:v>
                </c:pt>
                <c:pt idx="84">
                  <c:v>41871.875</c:v>
                </c:pt>
                <c:pt idx="85">
                  <c:v>41871.885416666657</c:v>
                </c:pt>
                <c:pt idx="86">
                  <c:v>41871.895833333343</c:v>
                </c:pt>
                <c:pt idx="87">
                  <c:v>41871.90625000008</c:v>
                </c:pt>
                <c:pt idx="88">
                  <c:v>41871.916666666657</c:v>
                </c:pt>
                <c:pt idx="89">
                  <c:v>41871.927083333183</c:v>
                </c:pt>
                <c:pt idx="90">
                  <c:v>41871.9375</c:v>
                </c:pt>
                <c:pt idx="91">
                  <c:v>41871.947916666657</c:v>
                </c:pt>
                <c:pt idx="92">
                  <c:v>41871.958333333343</c:v>
                </c:pt>
                <c:pt idx="93">
                  <c:v>41871.96875</c:v>
                </c:pt>
                <c:pt idx="94">
                  <c:v>41871.979166666577</c:v>
                </c:pt>
                <c:pt idx="95">
                  <c:v>41871.989583333343</c:v>
                </c:pt>
                <c:pt idx="96">
                  <c:v>41872</c:v>
                </c:pt>
              </c:numCache>
            </c:numRef>
          </c:xVal>
          <c:yVal>
            <c:numRef>
              <c:f>Sheet1!$C$1:$C$97</c:f>
              <c:numCache>
                <c:formatCode>General</c:formatCode>
                <c:ptCount val="97"/>
                <c:pt idx="0">
                  <c:v>120</c:v>
                </c:pt>
                <c:pt idx="1">
                  <c:v>122.4</c:v>
                </c:pt>
                <c:pt idx="2">
                  <c:v>117.6</c:v>
                </c:pt>
                <c:pt idx="3">
                  <c:v>122.4</c:v>
                </c:pt>
                <c:pt idx="4">
                  <c:v>117.6</c:v>
                </c:pt>
                <c:pt idx="5">
                  <c:v>127.2</c:v>
                </c:pt>
                <c:pt idx="6">
                  <c:v>117.6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115.2</c:v>
                </c:pt>
                <c:pt idx="11">
                  <c:v>117.6</c:v>
                </c:pt>
                <c:pt idx="12">
                  <c:v>115.2</c:v>
                </c:pt>
                <c:pt idx="13">
                  <c:v>117.6</c:v>
                </c:pt>
                <c:pt idx="14">
                  <c:v>112.8</c:v>
                </c:pt>
                <c:pt idx="15">
                  <c:v>117.6</c:v>
                </c:pt>
                <c:pt idx="16">
                  <c:v>112.8</c:v>
                </c:pt>
                <c:pt idx="17">
                  <c:v>112.8</c:v>
                </c:pt>
                <c:pt idx="18">
                  <c:v>117.6</c:v>
                </c:pt>
                <c:pt idx="19">
                  <c:v>117.6</c:v>
                </c:pt>
                <c:pt idx="20">
                  <c:v>112.8</c:v>
                </c:pt>
                <c:pt idx="21">
                  <c:v>160.80000000000001</c:v>
                </c:pt>
                <c:pt idx="22">
                  <c:v>177.6</c:v>
                </c:pt>
                <c:pt idx="23">
                  <c:v>189.6</c:v>
                </c:pt>
                <c:pt idx="24">
                  <c:v>199.2</c:v>
                </c:pt>
                <c:pt idx="25">
                  <c:v>211.2</c:v>
                </c:pt>
                <c:pt idx="26">
                  <c:v>196.8</c:v>
                </c:pt>
                <c:pt idx="27">
                  <c:v>180</c:v>
                </c:pt>
                <c:pt idx="28">
                  <c:v>182.4</c:v>
                </c:pt>
                <c:pt idx="29">
                  <c:v>312</c:v>
                </c:pt>
                <c:pt idx="30">
                  <c:v>336</c:v>
                </c:pt>
                <c:pt idx="31">
                  <c:v>566.4</c:v>
                </c:pt>
                <c:pt idx="32">
                  <c:v>554.4</c:v>
                </c:pt>
                <c:pt idx="33">
                  <c:v>607.20000000000005</c:v>
                </c:pt>
                <c:pt idx="34">
                  <c:v>602.4</c:v>
                </c:pt>
                <c:pt idx="35">
                  <c:v>566.4</c:v>
                </c:pt>
                <c:pt idx="36">
                  <c:v>460.8</c:v>
                </c:pt>
                <c:pt idx="37">
                  <c:v>352.8</c:v>
                </c:pt>
                <c:pt idx="38">
                  <c:v>472.8</c:v>
                </c:pt>
                <c:pt idx="39">
                  <c:v>429.6</c:v>
                </c:pt>
                <c:pt idx="40">
                  <c:v>343.2</c:v>
                </c:pt>
                <c:pt idx="41">
                  <c:v>276</c:v>
                </c:pt>
                <c:pt idx="42">
                  <c:v>338.4</c:v>
                </c:pt>
                <c:pt idx="43">
                  <c:v>295.2</c:v>
                </c:pt>
                <c:pt idx="44">
                  <c:v>367.2</c:v>
                </c:pt>
                <c:pt idx="45">
                  <c:v>283.2</c:v>
                </c:pt>
                <c:pt idx="46">
                  <c:v>295.2</c:v>
                </c:pt>
                <c:pt idx="47">
                  <c:v>276</c:v>
                </c:pt>
                <c:pt idx="48">
                  <c:v>297.60000000000002</c:v>
                </c:pt>
                <c:pt idx="49">
                  <c:v>304.8</c:v>
                </c:pt>
                <c:pt idx="50">
                  <c:v>381.6</c:v>
                </c:pt>
                <c:pt idx="51">
                  <c:v>424.8</c:v>
                </c:pt>
                <c:pt idx="52">
                  <c:v>321.60000000000002</c:v>
                </c:pt>
                <c:pt idx="53">
                  <c:v>314.39999999999952</c:v>
                </c:pt>
                <c:pt idx="54">
                  <c:v>331.2</c:v>
                </c:pt>
                <c:pt idx="55">
                  <c:v>314.39999999999952</c:v>
                </c:pt>
                <c:pt idx="56">
                  <c:v>316.8</c:v>
                </c:pt>
                <c:pt idx="57">
                  <c:v>290.39999999999952</c:v>
                </c:pt>
                <c:pt idx="58">
                  <c:v>309.60000000000002</c:v>
                </c:pt>
                <c:pt idx="59">
                  <c:v>333.6</c:v>
                </c:pt>
                <c:pt idx="60">
                  <c:v>278.39999999999952</c:v>
                </c:pt>
                <c:pt idx="61">
                  <c:v>194.4</c:v>
                </c:pt>
                <c:pt idx="62">
                  <c:v>170.4</c:v>
                </c:pt>
                <c:pt idx="63">
                  <c:v>141.6</c:v>
                </c:pt>
                <c:pt idx="64">
                  <c:v>139.19999999999999</c:v>
                </c:pt>
                <c:pt idx="65">
                  <c:v>141.6</c:v>
                </c:pt>
                <c:pt idx="66">
                  <c:v>148.80000000000001</c:v>
                </c:pt>
                <c:pt idx="67">
                  <c:v>132</c:v>
                </c:pt>
                <c:pt idx="68">
                  <c:v>151.19999999999999</c:v>
                </c:pt>
                <c:pt idx="69">
                  <c:v>108</c:v>
                </c:pt>
                <c:pt idx="70">
                  <c:v>69.599999999999994</c:v>
                </c:pt>
                <c:pt idx="71">
                  <c:v>74.400000000000006</c:v>
                </c:pt>
                <c:pt idx="72">
                  <c:v>72</c:v>
                </c:pt>
                <c:pt idx="73">
                  <c:v>67.2</c:v>
                </c:pt>
                <c:pt idx="74">
                  <c:v>88.8</c:v>
                </c:pt>
                <c:pt idx="75">
                  <c:v>144</c:v>
                </c:pt>
                <c:pt idx="76">
                  <c:v>158.4</c:v>
                </c:pt>
                <c:pt idx="77">
                  <c:v>144</c:v>
                </c:pt>
                <c:pt idx="78">
                  <c:v>158.4</c:v>
                </c:pt>
                <c:pt idx="79">
                  <c:v>192</c:v>
                </c:pt>
                <c:pt idx="80">
                  <c:v>206.4</c:v>
                </c:pt>
                <c:pt idx="81">
                  <c:v>213.6</c:v>
                </c:pt>
                <c:pt idx="82">
                  <c:v>201.6</c:v>
                </c:pt>
                <c:pt idx="83">
                  <c:v>201.6</c:v>
                </c:pt>
                <c:pt idx="84">
                  <c:v>194.4</c:v>
                </c:pt>
                <c:pt idx="85">
                  <c:v>199.2</c:v>
                </c:pt>
                <c:pt idx="86">
                  <c:v>199.2</c:v>
                </c:pt>
                <c:pt idx="87">
                  <c:v>204</c:v>
                </c:pt>
                <c:pt idx="88">
                  <c:v>204</c:v>
                </c:pt>
                <c:pt idx="89">
                  <c:v>196.8</c:v>
                </c:pt>
                <c:pt idx="90">
                  <c:v>199.2</c:v>
                </c:pt>
                <c:pt idx="91">
                  <c:v>189.6</c:v>
                </c:pt>
                <c:pt idx="92">
                  <c:v>187.2</c:v>
                </c:pt>
                <c:pt idx="93">
                  <c:v>132</c:v>
                </c:pt>
                <c:pt idx="94">
                  <c:v>117.6</c:v>
                </c:pt>
                <c:pt idx="95">
                  <c:v>120</c:v>
                </c:pt>
                <c:pt idx="96">
                  <c:v>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0D-458F-BDDD-4699C76D9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319728"/>
        <c:axId val="662320120"/>
      </c:scatterChart>
      <c:scatterChart>
        <c:scatterStyle val="lineMarker"/>
        <c:varyColors val="0"/>
        <c:ser>
          <c:idx val="2"/>
          <c:order val="2"/>
          <c:spPr>
            <a:ln w="19050">
              <a:solidFill>
                <a:srgbClr val="84A8A7"/>
              </a:solidFill>
            </a:ln>
          </c:spPr>
          <c:marker>
            <c:symbol val="none"/>
          </c:marker>
          <c:xVal>
            <c:numRef>
              <c:f>Sheet1!$A$1:$A$97</c:f>
              <c:numCache>
                <c:formatCode>m/d/yy\ h:mm</c:formatCode>
                <c:ptCount val="97"/>
                <c:pt idx="0">
                  <c:v>41871</c:v>
                </c:pt>
                <c:pt idx="1">
                  <c:v>41871.010416666657</c:v>
                </c:pt>
                <c:pt idx="2">
                  <c:v>41871.020833333343</c:v>
                </c:pt>
                <c:pt idx="3">
                  <c:v>41871.03125</c:v>
                </c:pt>
                <c:pt idx="4">
                  <c:v>41871.041666666577</c:v>
                </c:pt>
                <c:pt idx="5">
                  <c:v>41871.052083333343</c:v>
                </c:pt>
                <c:pt idx="6">
                  <c:v>41871.0625</c:v>
                </c:pt>
                <c:pt idx="7">
                  <c:v>41871.072916666657</c:v>
                </c:pt>
                <c:pt idx="8">
                  <c:v>41871.083333333343</c:v>
                </c:pt>
                <c:pt idx="9">
                  <c:v>41871.093749999993</c:v>
                </c:pt>
                <c:pt idx="10">
                  <c:v>41871.104166666577</c:v>
                </c:pt>
                <c:pt idx="11">
                  <c:v>41871.114583333343</c:v>
                </c:pt>
                <c:pt idx="12">
                  <c:v>41871.125</c:v>
                </c:pt>
                <c:pt idx="13">
                  <c:v>41871.135416666577</c:v>
                </c:pt>
                <c:pt idx="14">
                  <c:v>41871.145833333343</c:v>
                </c:pt>
                <c:pt idx="15">
                  <c:v>41871.15625000008</c:v>
                </c:pt>
                <c:pt idx="16">
                  <c:v>41871.166666666577</c:v>
                </c:pt>
                <c:pt idx="17">
                  <c:v>41871.177083333183</c:v>
                </c:pt>
                <c:pt idx="18">
                  <c:v>41871.1875</c:v>
                </c:pt>
                <c:pt idx="19">
                  <c:v>41871.197916666577</c:v>
                </c:pt>
                <c:pt idx="20">
                  <c:v>41871.208333333343</c:v>
                </c:pt>
                <c:pt idx="21">
                  <c:v>41871.21875</c:v>
                </c:pt>
                <c:pt idx="22">
                  <c:v>41871.229166666359</c:v>
                </c:pt>
                <c:pt idx="23">
                  <c:v>41871.239583333183</c:v>
                </c:pt>
                <c:pt idx="24">
                  <c:v>41871.25</c:v>
                </c:pt>
                <c:pt idx="25">
                  <c:v>41871.260416666577</c:v>
                </c:pt>
                <c:pt idx="26">
                  <c:v>41871.270833333343</c:v>
                </c:pt>
                <c:pt idx="27">
                  <c:v>41871.28125</c:v>
                </c:pt>
                <c:pt idx="28">
                  <c:v>41871.291666666359</c:v>
                </c:pt>
                <c:pt idx="29">
                  <c:v>41871.302083333343</c:v>
                </c:pt>
                <c:pt idx="30">
                  <c:v>41871.31250000008</c:v>
                </c:pt>
                <c:pt idx="31">
                  <c:v>41871.322916666657</c:v>
                </c:pt>
                <c:pt idx="32">
                  <c:v>41871.333333333343</c:v>
                </c:pt>
                <c:pt idx="33">
                  <c:v>41871.34375</c:v>
                </c:pt>
                <c:pt idx="34">
                  <c:v>41871.354166666657</c:v>
                </c:pt>
                <c:pt idx="35">
                  <c:v>41871.364583333343</c:v>
                </c:pt>
                <c:pt idx="36">
                  <c:v>41871.375</c:v>
                </c:pt>
                <c:pt idx="37">
                  <c:v>41871.385416666657</c:v>
                </c:pt>
                <c:pt idx="38">
                  <c:v>41871.395833333343</c:v>
                </c:pt>
                <c:pt idx="39">
                  <c:v>41871.40625000008</c:v>
                </c:pt>
                <c:pt idx="40">
                  <c:v>41871.416666666657</c:v>
                </c:pt>
                <c:pt idx="41">
                  <c:v>41871.427083333183</c:v>
                </c:pt>
                <c:pt idx="42">
                  <c:v>41871.4375</c:v>
                </c:pt>
                <c:pt idx="43">
                  <c:v>41871.447916666657</c:v>
                </c:pt>
                <c:pt idx="44">
                  <c:v>41871.458333333343</c:v>
                </c:pt>
                <c:pt idx="45">
                  <c:v>41871.46875</c:v>
                </c:pt>
                <c:pt idx="46">
                  <c:v>41871.479166666577</c:v>
                </c:pt>
                <c:pt idx="47">
                  <c:v>41871.489583333343</c:v>
                </c:pt>
                <c:pt idx="48">
                  <c:v>41871.5</c:v>
                </c:pt>
                <c:pt idx="49">
                  <c:v>41871.510416666657</c:v>
                </c:pt>
                <c:pt idx="50">
                  <c:v>41871.520833333343</c:v>
                </c:pt>
                <c:pt idx="51">
                  <c:v>41871.53125</c:v>
                </c:pt>
                <c:pt idx="52">
                  <c:v>41871.541666666577</c:v>
                </c:pt>
                <c:pt idx="53">
                  <c:v>41871.552083333343</c:v>
                </c:pt>
                <c:pt idx="54">
                  <c:v>41871.5625</c:v>
                </c:pt>
                <c:pt idx="55">
                  <c:v>41871.572916666657</c:v>
                </c:pt>
                <c:pt idx="56">
                  <c:v>41871.583333333343</c:v>
                </c:pt>
                <c:pt idx="57">
                  <c:v>41871.593749999993</c:v>
                </c:pt>
                <c:pt idx="58">
                  <c:v>41871.604166666577</c:v>
                </c:pt>
                <c:pt idx="59">
                  <c:v>41871.614583333343</c:v>
                </c:pt>
                <c:pt idx="60">
                  <c:v>41871.625</c:v>
                </c:pt>
                <c:pt idx="61">
                  <c:v>41871.635416666577</c:v>
                </c:pt>
                <c:pt idx="62">
                  <c:v>41871.645833333343</c:v>
                </c:pt>
                <c:pt idx="63">
                  <c:v>41871.65625000008</c:v>
                </c:pt>
                <c:pt idx="64">
                  <c:v>41871.666666666577</c:v>
                </c:pt>
                <c:pt idx="65">
                  <c:v>41871.677083333183</c:v>
                </c:pt>
                <c:pt idx="66">
                  <c:v>41871.6875</c:v>
                </c:pt>
                <c:pt idx="67">
                  <c:v>41871.697916666577</c:v>
                </c:pt>
                <c:pt idx="68">
                  <c:v>41871.708333333343</c:v>
                </c:pt>
                <c:pt idx="69">
                  <c:v>41871.71875</c:v>
                </c:pt>
                <c:pt idx="70">
                  <c:v>41871.729166666359</c:v>
                </c:pt>
                <c:pt idx="71">
                  <c:v>41871.739583333183</c:v>
                </c:pt>
                <c:pt idx="72">
                  <c:v>41871.75</c:v>
                </c:pt>
                <c:pt idx="73">
                  <c:v>41871.760416666577</c:v>
                </c:pt>
                <c:pt idx="74">
                  <c:v>41871.770833333343</c:v>
                </c:pt>
                <c:pt idx="75">
                  <c:v>41871.78125</c:v>
                </c:pt>
                <c:pt idx="76">
                  <c:v>41871.791666666359</c:v>
                </c:pt>
                <c:pt idx="77">
                  <c:v>41871.802083333343</c:v>
                </c:pt>
                <c:pt idx="78">
                  <c:v>41871.81250000008</c:v>
                </c:pt>
                <c:pt idx="79">
                  <c:v>41871.822916666657</c:v>
                </c:pt>
                <c:pt idx="80">
                  <c:v>41871.833333333343</c:v>
                </c:pt>
                <c:pt idx="81">
                  <c:v>41871.84375</c:v>
                </c:pt>
                <c:pt idx="82">
                  <c:v>41871.854166666657</c:v>
                </c:pt>
                <c:pt idx="83">
                  <c:v>41871.864583333343</c:v>
                </c:pt>
                <c:pt idx="84">
                  <c:v>41871.875</c:v>
                </c:pt>
                <c:pt idx="85">
                  <c:v>41871.885416666657</c:v>
                </c:pt>
                <c:pt idx="86">
                  <c:v>41871.895833333343</c:v>
                </c:pt>
                <c:pt idx="87">
                  <c:v>41871.90625000008</c:v>
                </c:pt>
                <c:pt idx="88">
                  <c:v>41871.916666666657</c:v>
                </c:pt>
                <c:pt idx="89">
                  <c:v>41871.927083333183</c:v>
                </c:pt>
                <c:pt idx="90">
                  <c:v>41871.9375</c:v>
                </c:pt>
                <c:pt idx="91">
                  <c:v>41871.947916666657</c:v>
                </c:pt>
                <c:pt idx="92">
                  <c:v>41871.958333333343</c:v>
                </c:pt>
                <c:pt idx="93">
                  <c:v>41871.96875</c:v>
                </c:pt>
                <c:pt idx="94">
                  <c:v>41871.979166666577</c:v>
                </c:pt>
                <c:pt idx="95">
                  <c:v>41871.989583333343</c:v>
                </c:pt>
                <c:pt idx="96">
                  <c:v>41872</c:v>
                </c:pt>
              </c:numCache>
            </c:numRef>
          </c:xVal>
          <c:yVal>
            <c:numRef>
              <c:f>Sheet1!$E$1:$E$97</c:f>
              <c:numCache>
                <c:formatCode>0.00%</c:formatCode>
                <c:ptCount val="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0.91900000000000004</c:v>
                </c:pt>
                <c:pt idx="32">
                  <c:v>0.84400000000000097</c:v>
                </c:pt>
                <c:pt idx="33">
                  <c:v>0.74260000000000204</c:v>
                </c:pt>
                <c:pt idx="34">
                  <c:v>0.64360000000000195</c:v>
                </c:pt>
                <c:pt idx="35">
                  <c:v>0.56260000000000099</c:v>
                </c:pt>
                <c:pt idx="36">
                  <c:v>0.53439999999999999</c:v>
                </c:pt>
                <c:pt idx="37">
                  <c:v>0.56020000000000003</c:v>
                </c:pt>
                <c:pt idx="38">
                  <c:v>0.52600000000000002</c:v>
                </c:pt>
                <c:pt idx="39">
                  <c:v>0.51339999999999997</c:v>
                </c:pt>
                <c:pt idx="40">
                  <c:v>0.51339999999999997</c:v>
                </c:pt>
                <c:pt idx="41">
                  <c:v>0.51339999999999997</c:v>
                </c:pt>
                <c:pt idx="42">
                  <c:v>0.51339999999999997</c:v>
                </c:pt>
                <c:pt idx="43">
                  <c:v>0.51339999999999997</c:v>
                </c:pt>
                <c:pt idx="44">
                  <c:v>0.51339999999999997</c:v>
                </c:pt>
                <c:pt idx="45">
                  <c:v>0.51339999999999997</c:v>
                </c:pt>
                <c:pt idx="46">
                  <c:v>0.51339999999999997</c:v>
                </c:pt>
                <c:pt idx="47">
                  <c:v>0.51339999999999997</c:v>
                </c:pt>
                <c:pt idx="48">
                  <c:v>0.51339999999999997</c:v>
                </c:pt>
                <c:pt idx="49">
                  <c:v>0.51339999999999997</c:v>
                </c:pt>
                <c:pt idx="50">
                  <c:v>0.51339999999999997</c:v>
                </c:pt>
                <c:pt idx="51">
                  <c:v>0.51339999999999997</c:v>
                </c:pt>
                <c:pt idx="52">
                  <c:v>0.51339999999999997</c:v>
                </c:pt>
                <c:pt idx="53">
                  <c:v>0.51339999999999997</c:v>
                </c:pt>
                <c:pt idx="54">
                  <c:v>0.51339999999999997</c:v>
                </c:pt>
                <c:pt idx="55">
                  <c:v>0.51339999999999997</c:v>
                </c:pt>
                <c:pt idx="56">
                  <c:v>0.51339999999999997</c:v>
                </c:pt>
                <c:pt idx="57">
                  <c:v>0.51339999999999997</c:v>
                </c:pt>
                <c:pt idx="58">
                  <c:v>0.51339999999999997</c:v>
                </c:pt>
                <c:pt idx="59">
                  <c:v>0.51339999999999997</c:v>
                </c:pt>
                <c:pt idx="60">
                  <c:v>0.4819</c:v>
                </c:pt>
                <c:pt idx="61">
                  <c:v>0.45040000000000002</c:v>
                </c:pt>
                <c:pt idx="62">
                  <c:v>0.41889999999999999</c:v>
                </c:pt>
                <c:pt idx="63">
                  <c:v>0.38740000000000102</c:v>
                </c:pt>
                <c:pt idx="64">
                  <c:v>0.35589999999999999</c:v>
                </c:pt>
                <c:pt idx="65">
                  <c:v>0.32440000000000102</c:v>
                </c:pt>
                <c:pt idx="66">
                  <c:v>0.29289999999999999</c:v>
                </c:pt>
                <c:pt idx="67">
                  <c:v>0.26140000000000002</c:v>
                </c:pt>
                <c:pt idx="68">
                  <c:v>0.22989999999999999</c:v>
                </c:pt>
                <c:pt idx="69">
                  <c:v>0.19839999999999999</c:v>
                </c:pt>
                <c:pt idx="70">
                  <c:v>0.16689999999999999</c:v>
                </c:pt>
                <c:pt idx="71">
                  <c:v>0.13539999999999999</c:v>
                </c:pt>
                <c:pt idx="72">
                  <c:v>0.10390000000000001</c:v>
                </c:pt>
                <c:pt idx="73">
                  <c:v>7.2400000000000297E-2</c:v>
                </c:pt>
                <c:pt idx="74">
                  <c:v>4.09000000000002E-2</c:v>
                </c:pt>
                <c:pt idx="75">
                  <c:v>9.4000000000001808E-3</c:v>
                </c:pt>
                <c:pt idx="76">
                  <c:v>9.4000000000001808E-3</c:v>
                </c:pt>
                <c:pt idx="77">
                  <c:v>9.4000000000001808E-3</c:v>
                </c:pt>
                <c:pt idx="78">
                  <c:v>9.4000000000001808E-3</c:v>
                </c:pt>
                <c:pt idx="79">
                  <c:v>9.4000000000001808E-3</c:v>
                </c:pt>
                <c:pt idx="80">
                  <c:v>9.4000000000001808E-3</c:v>
                </c:pt>
                <c:pt idx="81">
                  <c:v>9.4000000000001808E-3</c:v>
                </c:pt>
                <c:pt idx="82">
                  <c:v>9.4000000000001808E-3</c:v>
                </c:pt>
                <c:pt idx="83">
                  <c:v>9.4000000000001808E-3</c:v>
                </c:pt>
                <c:pt idx="84">
                  <c:v>9.4000000000001808E-3</c:v>
                </c:pt>
                <c:pt idx="85">
                  <c:v>9.4000000000001808E-3</c:v>
                </c:pt>
                <c:pt idx="86">
                  <c:v>9.4000000000001808E-3</c:v>
                </c:pt>
                <c:pt idx="87">
                  <c:v>9.4000000000001808E-3</c:v>
                </c:pt>
                <c:pt idx="88">
                  <c:v>9.4000000000001808E-3</c:v>
                </c:pt>
                <c:pt idx="89">
                  <c:v>9.4000000000001808E-3</c:v>
                </c:pt>
                <c:pt idx="90">
                  <c:v>9.4000000000001808E-3</c:v>
                </c:pt>
                <c:pt idx="91">
                  <c:v>9.4000000000001808E-3</c:v>
                </c:pt>
                <c:pt idx="92">
                  <c:v>0.11799999999999999</c:v>
                </c:pt>
                <c:pt idx="93">
                  <c:v>0.24299999999999999</c:v>
                </c:pt>
                <c:pt idx="94">
                  <c:v>0.36799999999999999</c:v>
                </c:pt>
                <c:pt idx="95">
                  <c:v>0.49299999999999999</c:v>
                </c:pt>
                <c:pt idx="96">
                  <c:v>0.61800000000000099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0D-458F-BDDD-4699C76D9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184096"/>
        <c:axId val="377183704"/>
      </c:scatterChart>
      <c:valAx>
        <c:axId val="662319728"/>
        <c:scaling>
          <c:orientation val="minMax"/>
          <c:max val="41872"/>
          <c:min val="41871"/>
        </c:scaling>
        <c:delete val="0"/>
        <c:axPos val="b"/>
        <c:numFmt formatCode="[$-409]h:mm\ AM/PM;@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3D7075"/>
                </a:solidFill>
              </a:defRPr>
            </a:pPr>
            <a:endParaRPr lang="en-US"/>
          </a:p>
        </c:txPr>
        <c:crossAx val="662320120"/>
        <c:crosses val="autoZero"/>
        <c:crossBetween val="midCat"/>
        <c:majorUnit val="0.25"/>
      </c:valAx>
      <c:valAx>
        <c:axId val="662320120"/>
        <c:scaling>
          <c:orientation val="minMax"/>
        </c:scaling>
        <c:delete val="0"/>
        <c:axPos val="l"/>
        <c:majorGridlines>
          <c:spPr>
            <a:ln>
              <a:solidFill>
                <a:srgbClr val="3D7075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3D7075"/>
                </a:solidFill>
              </a:defRPr>
            </a:pPr>
            <a:endParaRPr lang="en-US"/>
          </a:p>
        </c:txPr>
        <c:crossAx val="662319728"/>
        <c:crosses val="autoZero"/>
        <c:crossBetween val="midCat"/>
      </c:valAx>
      <c:valAx>
        <c:axId val="377183704"/>
        <c:scaling>
          <c:orientation val="minMax"/>
          <c:max val="1"/>
          <c:min val="0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3D7075"/>
                </a:solidFill>
              </a:defRPr>
            </a:pPr>
            <a:endParaRPr lang="en-US"/>
          </a:p>
        </c:txPr>
        <c:crossAx val="377184096"/>
        <c:crosses val="max"/>
        <c:crossBetween val="midCat"/>
      </c:valAx>
      <c:valAx>
        <c:axId val="377184096"/>
        <c:scaling>
          <c:orientation val="minMax"/>
        </c:scaling>
        <c:delete val="1"/>
        <c:axPos val="b"/>
        <c:numFmt formatCode="m/d/yy\ h:mm" sourceLinked="1"/>
        <c:majorTickMark val="out"/>
        <c:minorTickMark val="none"/>
        <c:tickLblPos val="none"/>
        <c:crossAx val="3771837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2F2F2">
        <a:alpha val="20000"/>
      </a:srgbClr>
    </a:solidFill>
    <a:ln w="12700">
      <a:solidFill>
        <a:schemeClr val="bg1">
          <a:lumMod val="85000"/>
        </a:schemeClr>
      </a:solidFill>
    </a:ln>
  </c:spPr>
  <c:txPr>
    <a:bodyPr/>
    <a:lstStyle/>
    <a:p>
      <a:pPr>
        <a:defRPr sz="700">
          <a:latin typeface="Open Sans"/>
          <a:cs typeface="Open San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47B0BE-7392-4F32-8A2C-B55E6ABA05C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94DB5-0EF2-48D8-8386-79C501B3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C34B4B-23D1-4266-8FA9-6B5E28A12498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07DCCD-77E6-4B7D-B852-F4FACD15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DCCD-77E6-4B7D-B852-F4FACD152D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42C5-52D1-4082-B9F1-74ECAF2317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of</a:t>
            </a:r>
            <a:r>
              <a:rPr lang="en-US" baseline="0" dirty="0"/>
              <a:t> SDG&amp;E condition:</a:t>
            </a:r>
          </a:p>
          <a:p>
            <a:pPr marL="170485" indent="-170485">
              <a:spcBef>
                <a:spcPts val="597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Severe feeder overstress requiring multi-MW of relief during peak times</a:t>
            </a:r>
          </a:p>
          <a:p>
            <a:pPr marL="170485" indent="-170485">
              <a:spcBef>
                <a:spcPts val="597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penetration of solar causing ramp rate control issues for grid operators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42C5-52D1-4082-B9F1-74ECAF2317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63164"/>
            <a:ext cx="8996363" cy="645601"/>
          </a:xfrm>
        </p:spPr>
        <p:txBody>
          <a:bodyPr anchor="t">
            <a:normAutofit/>
          </a:bodyPr>
          <a:lstStyle>
            <a:lvl1pPr algn="l">
              <a:defRPr sz="4000">
                <a:effectLst>
                  <a:glow rad="292100">
                    <a:srgbClr val="FFFFFF">
                      <a:alpha val="19000"/>
                    </a:srgbClr>
                  </a:glow>
                </a:effectLst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20924"/>
            <a:ext cx="9144000" cy="446087"/>
          </a:xfrm>
        </p:spPr>
        <p:txBody>
          <a:bodyPr/>
          <a:lstStyle>
            <a:lvl1pPr marL="0" indent="0" algn="l">
              <a:buNone/>
              <a:defRPr sz="2400">
                <a:effectLst>
                  <a:glow rad="292100">
                    <a:schemeClr val="bg1">
                      <a:alpha val="19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engiestorage.com</a:t>
            </a:r>
          </a:p>
        </p:txBody>
      </p:sp>
    </p:spTree>
    <p:extLst>
      <p:ext uri="{BB962C8B-B14F-4D97-AF65-F5344CB8AC3E}">
        <p14:creationId xmlns:p14="http://schemas.microsoft.com/office/powerpoint/2010/main" val="14102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5607"/>
            <a:ext cx="7315200" cy="533993"/>
          </a:xfrm>
        </p:spPr>
        <p:txBody>
          <a:bodyPr>
            <a:noAutofit/>
          </a:bodyPr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>
              <a:defRPr>
                <a:latin typeface="Open Sans Light"/>
                <a:ea typeface="Open Sans" panose="020B0606030504020204" pitchFamily="34" charset="0"/>
                <a:cs typeface="Open Sans Light"/>
              </a:defRPr>
            </a:lvl2pPr>
            <a:lvl3pPr>
              <a:defRPr>
                <a:latin typeface="Open Sans Light"/>
                <a:ea typeface="Open Sans" panose="020B0606030504020204" pitchFamily="34" charset="0"/>
                <a:cs typeface="Open Sans Light"/>
              </a:defRPr>
            </a:lvl3pPr>
            <a:lvl4pPr>
              <a:defRPr>
                <a:latin typeface="Open Sans Light"/>
                <a:ea typeface="Open Sans" panose="020B0606030504020204" pitchFamily="34" charset="0"/>
                <a:cs typeface="Open Sans Light"/>
              </a:defRPr>
            </a:lvl4pPr>
            <a:lvl5pPr>
              <a:defRPr>
                <a:latin typeface="Open Sans Light"/>
                <a:ea typeface="Open Sans" panose="020B0606030504020204" pitchFamily="34" charset="0"/>
                <a:cs typeface="Open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1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3436CFA-1ED7-4DED-A396-18AF463F17D8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553201"/>
            <a:ext cx="52832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Engie Storage Proprietary &amp;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53201"/>
            <a:ext cx="2844800" cy="3048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3664166-C05B-4ADE-8999-490A7128C8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3200" y="6553200"/>
            <a:ext cx="11785600" cy="0"/>
          </a:xfrm>
          <a:prstGeom prst="line">
            <a:avLst/>
          </a:prstGeom>
          <a:ln w="12700">
            <a:solidFill>
              <a:srgbClr val="4DC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03200" y="590550"/>
            <a:ext cx="11785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48706E5-A552-4479-A129-63A74F02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160" y="124406"/>
            <a:ext cx="221304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4434" y="1578186"/>
            <a:ext cx="11523133" cy="4463841"/>
          </a:xfrm>
        </p:spPr>
        <p:txBody>
          <a:bodyPr/>
          <a:lstStyle>
            <a:lvl1pPr marL="0" indent="0">
              <a:buNone/>
              <a:defRPr sz="2000"/>
            </a:lvl1pPr>
            <a:lvl2pPr marL="287993" indent="-287993">
              <a:buClr>
                <a:schemeClr val="accent1"/>
              </a:buClr>
              <a:buSzPct val="100000"/>
              <a:buFont typeface="ClanOT-Book" panose="020B0604020101020102" pitchFamily="34" charset="0"/>
              <a:buChar char="•"/>
              <a:defRPr sz="20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/>
              <a:t>engiestorage.com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B8A776F1-0E06-433F-B866-9A6BA525857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4434" y="404285"/>
            <a:ext cx="11523133" cy="5517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89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30583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9104"/>
            <a:ext cx="7772400" cy="541536"/>
          </a:xfrm>
        </p:spPr>
        <p:txBody>
          <a:bodyPr>
            <a:normAutofit/>
          </a:bodyPr>
          <a:lstStyle>
            <a:lvl1pPr algn="r"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99"/>
            <a:ext cx="5976938" cy="4351338"/>
          </a:xfrm>
        </p:spPr>
        <p:txBody>
          <a:bodyPr anchor="ctr"/>
          <a:lstStyle>
            <a:lvl1pPr marL="0" indent="0" algn="l">
              <a:buFontTx/>
              <a:buNone/>
              <a:defRPr sz="2800">
                <a:latin typeface="+mj-lt"/>
              </a:defRPr>
            </a:lvl1pPr>
            <a:lvl2pPr marL="9144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914400" indent="0" algn="l">
              <a:buFontTx/>
              <a:buNone/>
              <a:defRPr/>
            </a:lvl4pPr>
            <a:lvl5pPr marL="914400" indent="0" algn="l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8250"/>
            <a:ext cx="2743200" cy="32155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416F330-3317-4345-B021-FFD0B28A63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6521153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DCB65BE-2892-4614-855F-F8249ECC56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160" y="124406"/>
            <a:ext cx="2213040" cy="32311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287F2C-1CFE-4248-8407-1074FF41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22195"/>
            <a:ext cx="2479158" cy="32155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engiestorage.com</a:t>
            </a:r>
          </a:p>
        </p:txBody>
      </p:sp>
    </p:spTree>
    <p:extLst>
      <p:ext uri="{BB962C8B-B14F-4D97-AF65-F5344CB8AC3E}">
        <p14:creationId xmlns:p14="http://schemas.microsoft.com/office/powerpoint/2010/main" val="18624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9104"/>
            <a:ext cx="7772400" cy="541536"/>
          </a:xfrm>
        </p:spPr>
        <p:txBody>
          <a:bodyPr>
            <a:normAutofit/>
          </a:bodyPr>
          <a:lstStyle>
            <a:lvl1pPr algn="r"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74" y="6525916"/>
            <a:ext cx="2714626" cy="32155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416F330-3317-4345-B021-FFD0B28A63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6521153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086077"/>
            <a:ext cx="10515600" cy="5185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709E6-2588-4751-ADAE-B79148138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160" y="124406"/>
            <a:ext cx="2213040" cy="32311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97803A-1D6B-42D3-B9BD-493D46E2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22195"/>
            <a:ext cx="2479158" cy="32155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engiestorage.com</a:t>
            </a:r>
          </a:p>
        </p:txBody>
      </p:sp>
    </p:spTree>
    <p:extLst>
      <p:ext uri="{BB962C8B-B14F-4D97-AF65-F5344CB8AC3E}">
        <p14:creationId xmlns:p14="http://schemas.microsoft.com/office/powerpoint/2010/main" val="25126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6521153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086077"/>
            <a:ext cx="10515600" cy="5185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C607-7F7E-460B-874A-946F7765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196"/>
            <a:ext cx="2743200" cy="32155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416F330-3317-4345-B021-FFD0B28A6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10BBEF-6D10-468B-8C45-20F29416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22195"/>
            <a:ext cx="2479158" cy="32155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engiestorage.com</a:t>
            </a:r>
          </a:p>
        </p:txBody>
      </p:sp>
    </p:spTree>
    <p:extLst>
      <p:ext uri="{BB962C8B-B14F-4D97-AF65-F5344CB8AC3E}">
        <p14:creationId xmlns:p14="http://schemas.microsoft.com/office/powerpoint/2010/main" val="23430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581400" y="69104"/>
            <a:ext cx="7772400" cy="541536"/>
          </a:xfrm>
        </p:spPr>
        <p:txBody>
          <a:bodyPr>
            <a:normAutofit/>
          </a:bodyPr>
          <a:lstStyle>
            <a:lvl1pPr algn="r"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592" y="6529642"/>
            <a:ext cx="2743200" cy="32155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416F330-3317-4345-B021-FFD0B28A63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6521153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 userDrawn="1">
            <p:ph type="body" sz="quarter" idx="13"/>
          </p:nvPr>
        </p:nvSpPr>
        <p:spPr>
          <a:xfrm>
            <a:off x="838200" y="1086077"/>
            <a:ext cx="10515600" cy="51856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48B041-C3F4-4BF8-9759-1931FCBC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22195"/>
            <a:ext cx="2479158" cy="32155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engiestorage.com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9EF8A-A189-47CF-9BDF-90515B6F7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160" y="124406"/>
            <a:ext cx="221304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9104"/>
            <a:ext cx="7772400" cy="541536"/>
          </a:xfrm>
        </p:spPr>
        <p:txBody>
          <a:bodyPr>
            <a:normAutofit/>
          </a:bodyPr>
          <a:lstStyle>
            <a:lvl1pPr algn="r"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4156"/>
            <a:ext cx="2743200" cy="32155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416F330-3317-4345-B021-FFD0B28A63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6521153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9525">
            <a:solidFill>
              <a:srgbClr val="CCE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75C09B5-47EB-4B14-B0F0-3E51089E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22195"/>
            <a:ext cx="2479158" cy="32155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engiestorage.com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EA316-494E-4711-A40C-943920C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160" y="124406"/>
            <a:ext cx="221304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6"/>
          <a:stretch/>
        </p:blipFill>
        <p:spPr>
          <a:xfrm>
            <a:off x="-2" y="899259"/>
            <a:ext cx="12192002" cy="45188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6893" y="3573890"/>
            <a:ext cx="5162025" cy="446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3817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engiestorage.com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7365E9-8B58-4DD6-8C40-E6056B066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6893" y="4032136"/>
            <a:ext cx="5162025" cy="2794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or Presenter Info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52C362-CA29-4184-88B4-40228E98A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2" y="2011318"/>
            <a:ext cx="3886898" cy="5729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A98A0A-B5A7-4686-9FAD-066E2C3B7F25}"/>
              </a:ext>
            </a:extLst>
          </p:cNvPr>
          <p:cNvSpPr/>
          <p:nvPr userDrawn="1"/>
        </p:nvSpPr>
        <p:spPr>
          <a:xfrm>
            <a:off x="1524001" y="3363984"/>
            <a:ext cx="724249" cy="109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">
  <p:cSld name="Title and content 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34434" y="1989667"/>
            <a:ext cx="11523133" cy="4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lvl="0" indent="-457189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14856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300"/>
              <a:buChar char="—"/>
              <a:defRPr/>
            </a:lvl2pPr>
            <a:lvl3pPr marL="1828754" lvl="2" indent="-397923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3pPr>
            <a:lvl4pPr marL="2438339" lvl="3" indent="-397923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100"/>
              <a:buChar char="—"/>
              <a:defRPr/>
            </a:lvl4pPr>
            <a:lvl5pPr marL="3047924" lvl="4" indent="-397923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5pPr>
            <a:lvl6pPr marL="3657509" lvl="5" indent="-457189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991856" y="6524626"/>
            <a:ext cx="84454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42901" y="6524625"/>
            <a:ext cx="10648951" cy="33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engiestorage.com</a:t>
            </a:r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34434" y="404285"/>
            <a:ext cx="11523133" cy="55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engiestorage.com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F330-3317-4345-B021-FFD0B28A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2" r:id="rId4"/>
    <p:sldLayoutId id="2147483668" r:id="rId5"/>
    <p:sldLayoutId id="2147483667" r:id="rId6"/>
    <p:sldLayoutId id="2147483666" r:id="rId7"/>
    <p:sldLayoutId id="2147483669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jpe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jp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jpeg"/><Relationship Id="rId31" Type="http://schemas.openxmlformats.org/officeDocument/2006/relationships/image" Target="../media/image57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jpeg"/><Relationship Id="rId30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slideLayout" Target="../slideLayouts/slideLayout10.xml"/><Relationship Id="rId7" Type="http://schemas.microsoft.com/office/2007/relationships/hdphoto" Target="../media/hdphoto3.wdp"/><Relationship Id="rId12" Type="http://schemas.openxmlformats.org/officeDocument/2006/relationships/image" Target="../media/image6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notesSlide" Target="../notesSlides/notesSlide3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EF50B9-2F57-49FD-932E-EF7AC02F8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INTELLIGENT ENERGY STORAGE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51624-B2AB-4AE2-9F5A-11CD690F2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/>
              <a:t>For Gilroy Unified School District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3A2A49-72B5-4EB2-9572-3BDD9128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engiestorage.com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16">
        <p:fade/>
      </p:transition>
    </mc:Choice>
    <mc:Fallback xmlns="">
      <p:transition spd="med" advTm="821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DB6FD9-688D-4BC5-B265-87AFA2CA0087}"/>
              </a:ext>
            </a:extLst>
          </p:cNvPr>
          <p:cNvSpPr/>
          <p:nvPr/>
        </p:nvSpPr>
        <p:spPr>
          <a:xfrm>
            <a:off x="0" y="4543426"/>
            <a:ext cx="12192000" cy="19787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BDB05-5348-48E2-80D5-338B17BF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1C3D-539B-447C-911D-80AB9438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330-3317-4345-B021-FFD0B28A633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18BECA-00A3-4B5D-BD5B-9BA0B33A94EB}"/>
              </a:ext>
            </a:extLst>
          </p:cNvPr>
          <p:cNvGrpSpPr/>
          <p:nvPr/>
        </p:nvGrpSpPr>
        <p:grpSpPr>
          <a:xfrm>
            <a:off x="7361878" y="1939784"/>
            <a:ext cx="4260290" cy="2462212"/>
            <a:chOff x="838200" y="2379245"/>
            <a:chExt cx="4260290" cy="24622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89DD49-7472-4B51-80FE-F3D1D20E9B21}"/>
                </a:ext>
              </a:extLst>
            </p:cNvPr>
            <p:cNvSpPr txBox="1"/>
            <p:nvPr/>
          </p:nvSpPr>
          <p:spPr>
            <a:xfrm>
              <a:off x="838200" y="2379245"/>
              <a:ext cx="4260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Key Services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AE25D2-F874-4612-9F3F-D0F0311858D0}"/>
                </a:ext>
              </a:extLst>
            </p:cNvPr>
            <p:cNvSpPr txBox="1"/>
            <p:nvPr/>
          </p:nvSpPr>
          <p:spPr>
            <a:xfrm>
              <a:off x="889421" y="2717799"/>
              <a:ext cx="280134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100" dirty="0"/>
                <a:t>Energy Site Analysis</a:t>
              </a:r>
            </a:p>
            <a:p>
              <a:pPr lvl="1"/>
              <a:r>
                <a:rPr lang="en-US" sz="1100" dirty="0"/>
                <a:t>&amp; System Design</a:t>
              </a:r>
              <a:endParaRPr lang="en-US" dirty="0"/>
            </a:p>
            <a:p>
              <a:pPr lvl="1"/>
              <a:endParaRPr lang="en-US" sz="1100" dirty="0"/>
            </a:p>
            <a:p>
              <a:pPr lvl="1"/>
              <a:r>
                <a:rPr lang="en-US" sz="1100" dirty="0"/>
                <a:t>Hardware Integration, Interconnection &amp; Operations</a:t>
              </a:r>
            </a:p>
            <a:p>
              <a:pPr lvl="1"/>
              <a:endParaRPr lang="en-US" sz="1100" dirty="0"/>
            </a:p>
            <a:p>
              <a:pPr lvl="1"/>
              <a:r>
                <a:rPr lang="en-US" sz="1100" dirty="0"/>
                <a:t>Software Service Stacking</a:t>
              </a:r>
            </a:p>
            <a:p>
              <a:pPr lvl="1"/>
              <a:r>
                <a:rPr lang="en-US" sz="1100" dirty="0"/>
                <a:t>&amp; Aggregation</a:t>
              </a:r>
            </a:p>
            <a:p>
              <a:pPr lvl="1"/>
              <a:endParaRPr lang="en-US" sz="1100" dirty="0"/>
            </a:p>
            <a:p>
              <a:pPr lvl="1"/>
              <a:r>
                <a:rPr lang="en-US" sz="1100" dirty="0"/>
                <a:t>Performance-based Financing Options &amp; Guarantees</a:t>
              </a:r>
            </a:p>
            <a:p>
              <a:pPr lvl="1"/>
              <a:endParaRPr lang="en-US" sz="1100" dirty="0"/>
            </a:p>
          </p:txBody>
        </p:sp>
        <p:pic>
          <p:nvPicPr>
            <p:cNvPr id="36" name="Graphic 35" descr="Tools">
              <a:extLst>
                <a:ext uri="{FF2B5EF4-FFF2-40B4-BE49-F238E27FC236}">
                  <a16:creationId xmlns:a16="http://schemas.microsoft.com/office/drawing/2014/main" id="{9489FC15-DFFC-4D10-9041-05137F44B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370" y="3304319"/>
              <a:ext cx="272796" cy="270906"/>
            </a:xfrm>
            <a:prstGeom prst="rect">
              <a:avLst/>
            </a:prstGeom>
          </p:spPr>
        </p:pic>
        <p:pic>
          <p:nvPicPr>
            <p:cNvPr id="37" name="Graphic 36" descr="Magnifying glass">
              <a:extLst>
                <a:ext uri="{FF2B5EF4-FFF2-40B4-BE49-F238E27FC236}">
                  <a16:creationId xmlns:a16="http://schemas.microsoft.com/office/drawing/2014/main" id="{09786B79-6E0D-4DAD-8359-17B14AF31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8027" y="2784270"/>
              <a:ext cx="295353" cy="293307"/>
            </a:xfrm>
            <a:prstGeom prst="rect">
              <a:avLst/>
            </a:prstGeom>
          </p:spPr>
        </p:pic>
        <p:pic>
          <p:nvPicPr>
            <p:cNvPr id="38" name="Graphic 37" descr="Network">
              <a:extLst>
                <a:ext uri="{FF2B5EF4-FFF2-40B4-BE49-F238E27FC236}">
                  <a16:creationId xmlns:a16="http://schemas.microsoft.com/office/drawing/2014/main" id="{3B9B8D5F-71C7-439B-B6C0-62B582280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9035" y="3780569"/>
              <a:ext cx="340800" cy="338439"/>
            </a:xfrm>
            <a:prstGeom prst="rect">
              <a:avLst/>
            </a:prstGeom>
          </p:spPr>
        </p:pic>
        <p:pic>
          <p:nvPicPr>
            <p:cNvPr id="39" name="Graphic 38" descr="Checklist">
              <a:extLst>
                <a:ext uri="{FF2B5EF4-FFF2-40B4-BE49-F238E27FC236}">
                  <a16:creationId xmlns:a16="http://schemas.microsoft.com/office/drawing/2014/main" id="{73E5BC8B-39B9-4909-9959-FF2C8730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6370" y="4302238"/>
              <a:ext cx="296654" cy="294599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D961F75-A078-45EA-8C2C-B164D50A9775}"/>
              </a:ext>
            </a:extLst>
          </p:cNvPr>
          <p:cNvSpPr txBox="1"/>
          <p:nvPr/>
        </p:nvSpPr>
        <p:spPr>
          <a:xfrm>
            <a:off x="1591211" y="2011159"/>
            <a:ext cx="50292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 Storage Division HQ in Silicon Valley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 150 energy storage projects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Extensive operating track record (8+ years)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 Gigawatt Pipeline</a:t>
            </a:r>
          </a:p>
          <a:p>
            <a:pPr marL="3429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Ranked #1 provider by Navigant Research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54709A-82FC-42B8-8438-E374AA1811F4}"/>
              </a:ext>
            </a:extLst>
          </p:cNvPr>
          <p:cNvGrpSpPr/>
          <p:nvPr/>
        </p:nvGrpSpPr>
        <p:grpSpPr>
          <a:xfrm>
            <a:off x="1612719" y="4646893"/>
            <a:ext cx="7657175" cy="1633776"/>
            <a:chOff x="5306011" y="3399483"/>
            <a:chExt cx="7657175" cy="163377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EB018E-F9CF-42B3-9F23-4296C57F901C}"/>
                </a:ext>
              </a:extLst>
            </p:cNvPr>
            <p:cNvSpPr txBox="1"/>
            <p:nvPr/>
          </p:nvSpPr>
          <p:spPr>
            <a:xfrm>
              <a:off x="5306011" y="3399483"/>
              <a:ext cx="4260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Customer Examples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99E28D-4FC4-4C21-B837-E96609061A68}"/>
                </a:ext>
              </a:extLst>
            </p:cNvPr>
            <p:cNvSpPr txBox="1"/>
            <p:nvPr/>
          </p:nvSpPr>
          <p:spPr>
            <a:xfrm>
              <a:off x="5320287" y="3743940"/>
              <a:ext cx="17557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Businesses &amp; Government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148D5EA-D77B-41BE-925E-827196051D1E}"/>
                </a:ext>
              </a:extLst>
            </p:cNvPr>
            <p:cNvCxnSpPr>
              <a:cxnSpLocks/>
            </p:cNvCxnSpPr>
            <p:nvPr/>
          </p:nvCxnSpPr>
          <p:spPr>
            <a:xfrm>
              <a:off x="10185203" y="4037950"/>
              <a:ext cx="1" cy="995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E7EE9B-3C96-45BF-AC73-BC4D2D3089A2}"/>
                </a:ext>
              </a:extLst>
            </p:cNvPr>
            <p:cNvSpPr txBox="1"/>
            <p:nvPr/>
          </p:nvSpPr>
          <p:spPr>
            <a:xfrm>
              <a:off x="10488456" y="3742268"/>
              <a:ext cx="22152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Utilities &amp; Network Operators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18C58-7F29-417C-A6BF-9A0820508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9583" y="4119838"/>
              <a:ext cx="828362" cy="15143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7A9A783-07DC-4B20-9B44-9FE1F1930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7793" y="4037950"/>
              <a:ext cx="348239" cy="41428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6DF858A-EC6B-4304-858F-80130DD0C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0420" y="4120055"/>
              <a:ext cx="1043698" cy="20045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21AFE32-AEFE-4308-8CF1-CF36D10BA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4451" y="4046040"/>
              <a:ext cx="890556" cy="30638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F8372CA-CDCD-4224-9444-46E1CE70E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6104" y="4571107"/>
              <a:ext cx="774950" cy="46215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FF9EAED-4F8C-4F79-8D3B-2BD58657B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319" y="4538916"/>
              <a:ext cx="423667" cy="41121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9667B5A-1C12-416F-8054-3DAD539F2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5166" y="4682467"/>
              <a:ext cx="1088020" cy="162927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6B191AB-2D2A-4F67-B88E-9EDD8A62128C}"/>
              </a:ext>
            </a:extLst>
          </p:cNvPr>
          <p:cNvSpPr txBox="1"/>
          <p:nvPr/>
        </p:nvSpPr>
        <p:spPr>
          <a:xfrm>
            <a:off x="1612718" y="957884"/>
            <a:ext cx="919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help our customers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save money</a:t>
            </a:r>
            <a:r>
              <a:rPr lang="en-US" sz="2400" dirty="0"/>
              <a:t> and gain more control over energy costs with energy storage.</a:t>
            </a:r>
          </a:p>
        </p:txBody>
      </p:sp>
      <p:pic>
        <p:nvPicPr>
          <p:cNvPr id="64" name="Picture 63" descr="A drawing of a face&#10;&#10;Description generated with high confidence">
            <a:extLst>
              <a:ext uri="{FF2B5EF4-FFF2-40B4-BE49-F238E27FC236}">
                <a16:creationId xmlns:a16="http://schemas.microsoft.com/office/drawing/2014/main" id="{513233BA-9819-4AB4-8EE3-CA66DFA91B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122" y="5302975"/>
            <a:ext cx="804301" cy="41319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F4802BC-81D1-4919-9704-B7CFC5F5E40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1577" r="21101" b="41567"/>
          <a:stretch/>
        </p:blipFill>
        <p:spPr>
          <a:xfrm>
            <a:off x="6826003" y="5332152"/>
            <a:ext cx="681774" cy="329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44AF2-0D3B-4E31-A6B4-348C4C6555C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665" y="5301893"/>
            <a:ext cx="373319" cy="388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6263E-27E5-4258-AB7D-5938FB0FA9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68" y="5599834"/>
            <a:ext cx="1437768" cy="808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200359-8EB1-4CD7-8B37-4382ED83223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026" y="5189492"/>
            <a:ext cx="1364498" cy="561691"/>
          </a:xfrm>
          <a:prstGeom prst="rect">
            <a:avLst/>
          </a:prstGeom>
        </p:spPr>
      </p:pic>
      <p:pic>
        <p:nvPicPr>
          <p:cNvPr id="14" name="Picture 13" descr="A plant in a store&#10;&#10;Description generated with very high confidence">
            <a:extLst>
              <a:ext uri="{FF2B5EF4-FFF2-40B4-BE49-F238E27FC236}">
                <a16:creationId xmlns:a16="http://schemas.microsoft.com/office/drawing/2014/main" id="{305F39B7-1C55-478D-A415-1BD7BCC9A84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193" y="5774264"/>
            <a:ext cx="830487" cy="464509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4ECAA15-0511-4D24-8167-37BC55E28F9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463" y="5742670"/>
            <a:ext cx="535822" cy="535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F10C8A-7610-42AB-A2DC-C7BC7F59921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900" y="5761583"/>
            <a:ext cx="1437768" cy="47719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B09A3-61D4-4ACB-84EB-14F61D4B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engiestorage.com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Hundreds of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F330-3317-4345-B021-FFD0B28A63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engiestorage.com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5151" y="3522868"/>
            <a:ext cx="1190872" cy="71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505" y="717154"/>
            <a:ext cx="1516232" cy="77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56" y="2197952"/>
            <a:ext cx="641843" cy="6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29" y="937722"/>
            <a:ext cx="1905490" cy="67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48" y="2257178"/>
            <a:ext cx="1726013" cy="55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2" y="3397481"/>
            <a:ext cx="699382" cy="8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60" y="3336896"/>
            <a:ext cx="1053391" cy="10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33" y="3607272"/>
            <a:ext cx="1477727" cy="36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56" y="3382874"/>
            <a:ext cx="883044" cy="8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46" y="4387032"/>
            <a:ext cx="986294" cy="9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069" y="4806487"/>
            <a:ext cx="1561631" cy="28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79" y="5791545"/>
            <a:ext cx="1331643" cy="3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68" y="4464160"/>
            <a:ext cx="2048991" cy="96423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09" y="5699519"/>
            <a:ext cx="1287110" cy="48756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8" y="1143218"/>
            <a:ext cx="1317913" cy="4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40" y="5408937"/>
            <a:ext cx="1681888" cy="923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84" y="2076507"/>
            <a:ext cx="1001146" cy="983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5" y="2125298"/>
            <a:ext cx="985576" cy="9831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20" y="888299"/>
            <a:ext cx="1013726" cy="9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8226" y="959756"/>
            <a:ext cx="1422369" cy="6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mike hess brewi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AutoShape 4" descr="Image result for mike hess brewin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AutoShape 6" descr="Image result for mike hess brewing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133" y="4480093"/>
            <a:ext cx="825300" cy="79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https://upload.wikimedia.org/wikipedia/en/thumb/5/54/Alliant_Energy_Logo.svg/200px-Alliant_Energy_Logo.sv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20" y="5799147"/>
            <a:ext cx="1482097" cy="4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Image result for pg&amp;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228" y="3727066"/>
            <a:ext cx="608786" cy="6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Image result for sdg&amp;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561" y="1649844"/>
            <a:ext cx="1359407" cy="7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Image result for sc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99" y="2776210"/>
            <a:ext cx="1629444" cy="5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/>
          <p:cNvCxnSpPr/>
          <p:nvPr/>
        </p:nvCxnSpPr>
        <p:spPr>
          <a:xfrm flipV="1">
            <a:off x="4441654" y="8151407"/>
            <a:ext cx="10642268" cy="15535"/>
          </a:xfrm>
          <a:prstGeom prst="line">
            <a:avLst/>
          </a:prstGeom>
          <a:ln>
            <a:solidFill>
              <a:srgbClr val="D6E3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H="1">
            <a:off x="10072272" y="902028"/>
            <a:ext cx="1" cy="5430618"/>
          </a:xfrm>
          <a:prstGeom prst="line">
            <a:avLst/>
          </a:prstGeom>
          <a:ln w="6350">
            <a:solidFill>
              <a:srgbClr val="CCE4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87" y="4683920"/>
            <a:ext cx="1816352" cy="5306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4ECEB7A-CF00-43EF-A6F2-343238EC050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838" y="2079668"/>
            <a:ext cx="1711886" cy="890834"/>
          </a:xfrm>
          <a:prstGeom prst="rect">
            <a:avLst/>
          </a:prstGeom>
        </p:spPr>
      </p:pic>
      <p:pic>
        <p:nvPicPr>
          <p:cNvPr id="60" name="Picture 5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E2A7B9-D25B-408B-A756-B03E6A47607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69" y="934700"/>
            <a:ext cx="673436" cy="75015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2597ED3-0DD0-42DC-9673-B536413AF7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35675" y="5696850"/>
            <a:ext cx="1643962" cy="40916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8D5EFFC-B695-402A-9E24-EEEF8AFED69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0353" y="5464574"/>
            <a:ext cx="825300" cy="82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C7D884-CF9C-49BF-B1C0-50A8CD82109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607945" y="4557565"/>
            <a:ext cx="1026370" cy="10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C8AF-733C-457B-96B0-6FE13926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Energy Storage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7E55E-341A-4632-BCA2-2C74456DA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3044" y="2567901"/>
            <a:ext cx="6088956" cy="3954294"/>
          </a:xfrm>
          <a:prstGeom prst="rect">
            <a:avLst/>
          </a:prstGeom>
        </p:spPr>
      </p:pic>
      <p:pic>
        <p:nvPicPr>
          <p:cNvPr id="6" name="Picture 3" descr="D:\Work\GCN\Sales Support\Analysts Deck\shutterstock_136357754 (4000x2670).jpg">
            <a:extLst>
              <a:ext uri="{FF2B5EF4-FFF2-40B4-BE49-F238E27FC236}">
                <a16:creationId xmlns:a16="http://schemas.microsoft.com/office/drawing/2014/main" id="{6DEC2749-0005-4293-9708-4CC57E8E0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" y="2567901"/>
            <a:ext cx="6100567" cy="3954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2F39B7C-D050-4CA8-BE9A-5E88DEAE054B}"/>
              </a:ext>
            </a:extLst>
          </p:cNvPr>
          <p:cNvSpPr/>
          <p:nvPr/>
        </p:nvSpPr>
        <p:spPr>
          <a:xfrm>
            <a:off x="0" y="2553600"/>
            <a:ext cx="6096000" cy="39685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53EA794-448D-40A5-A0F8-BEA8EF05C131}"/>
              </a:ext>
            </a:extLst>
          </p:cNvPr>
          <p:cNvSpPr/>
          <p:nvPr/>
        </p:nvSpPr>
        <p:spPr>
          <a:xfrm>
            <a:off x="6098479" y="2553599"/>
            <a:ext cx="6093521" cy="396859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4D589-9B67-4C4D-9F05-D4D185FA2C1D}"/>
              </a:ext>
            </a:extLst>
          </p:cNvPr>
          <p:cNvSpPr txBox="1"/>
          <p:nvPr/>
        </p:nvSpPr>
        <p:spPr>
          <a:xfrm>
            <a:off x="1282254" y="2787505"/>
            <a:ext cx="286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Front-of-Meter Benefits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D265F-6D92-416E-8A55-B0B8B4B12643}"/>
              </a:ext>
            </a:extLst>
          </p:cNvPr>
          <p:cNvSpPr txBox="1"/>
          <p:nvPr/>
        </p:nvSpPr>
        <p:spPr>
          <a:xfrm>
            <a:off x="7359611" y="2802123"/>
            <a:ext cx="314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 Behind-the-Meter Benefits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BFBED68-9707-4BD4-A168-110CAA950359}"/>
              </a:ext>
            </a:extLst>
          </p:cNvPr>
          <p:cNvSpPr/>
          <p:nvPr/>
        </p:nvSpPr>
        <p:spPr>
          <a:xfrm>
            <a:off x="1381731" y="3156837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C8235-D797-493D-88CF-E355A2C8F839}"/>
              </a:ext>
            </a:extLst>
          </p:cNvPr>
          <p:cNvSpPr txBox="1"/>
          <p:nvPr/>
        </p:nvSpPr>
        <p:spPr>
          <a:xfrm>
            <a:off x="1637029" y="3212510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Wholesale Ancillary Services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7FAE8EF7-63A9-4B1B-9027-367DC9686924}"/>
              </a:ext>
            </a:extLst>
          </p:cNvPr>
          <p:cNvSpPr/>
          <p:nvPr/>
        </p:nvSpPr>
        <p:spPr>
          <a:xfrm>
            <a:off x="1381731" y="4484954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0E54D-A05A-454E-81F5-C6AB7B9DB402}"/>
              </a:ext>
            </a:extLst>
          </p:cNvPr>
          <p:cNvSpPr txBox="1"/>
          <p:nvPr/>
        </p:nvSpPr>
        <p:spPr>
          <a:xfrm>
            <a:off x="1637029" y="4540627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Voltage Regulation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197A698B-4690-43AF-BC60-E6B5AB8198D9}"/>
              </a:ext>
            </a:extLst>
          </p:cNvPr>
          <p:cNvSpPr/>
          <p:nvPr/>
        </p:nvSpPr>
        <p:spPr>
          <a:xfrm>
            <a:off x="1381731" y="4930283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A157ED-C766-4811-A847-A81B110CA162}"/>
              </a:ext>
            </a:extLst>
          </p:cNvPr>
          <p:cNvSpPr txBox="1"/>
          <p:nvPr/>
        </p:nvSpPr>
        <p:spPr>
          <a:xfrm>
            <a:off x="1637029" y="4985956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Energy Firming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138D94C-5361-4D09-A9E6-EB74039E2727}"/>
              </a:ext>
            </a:extLst>
          </p:cNvPr>
          <p:cNvSpPr/>
          <p:nvPr/>
        </p:nvSpPr>
        <p:spPr>
          <a:xfrm>
            <a:off x="1381731" y="5369107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1F921-16AD-4AD7-A765-47E2795DD097}"/>
              </a:ext>
            </a:extLst>
          </p:cNvPr>
          <p:cNvSpPr txBox="1"/>
          <p:nvPr/>
        </p:nvSpPr>
        <p:spPr>
          <a:xfrm>
            <a:off x="1637029" y="5424780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 / Load Shifting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8E4B4097-3EFA-4569-919A-2C5CE101B891}"/>
              </a:ext>
            </a:extLst>
          </p:cNvPr>
          <p:cNvSpPr/>
          <p:nvPr/>
        </p:nvSpPr>
        <p:spPr>
          <a:xfrm>
            <a:off x="1381731" y="3604998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8675E7-EF5B-4328-AA4A-683501772AAA}"/>
              </a:ext>
            </a:extLst>
          </p:cNvPr>
          <p:cNvSpPr txBox="1"/>
          <p:nvPr/>
        </p:nvSpPr>
        <p:spPr>
          <a:xfrm>
            <a:off x="1637029" y="3660671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Wholesale Capacity Services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86F9253-A350-48D0-90FF-C803668C9804}"/>
              </a:ext>
            </a:extLst>
          </p:cNvPr>
          <p:cNvSpPr/>
          <p:nvPr/>
        </p:nvSpPr>
        <p:spPr>
          <a:xfrm>
            <a:off x="7468788" y="3171455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356D9E-DB9C-4397-8EE9-50373E97E17C}"/>
              </a:ext>
            </a:extLst>
          </p:cNvPr>
          <p:cNvSpPr txBox="1"/>
          <p:nvPr/>
        </p:nvSpPr>
        <p:spPr>
          <a:xfrm>
            <a:off x="7724086" y="3227128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Peak Shaving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358A52B0-0779-4A3B-A84F-296837F60D93}"/>
              </a:ext>
            </a:extLst>
          </p:cNvPr>
          <p:cNvSpPr/>
          <p:nvPr/>
        </p:nvSpPr>
        <p:spPr>
          <a:xfrm>
            <a:off x="7468788" y="3625101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549FC-9E07-42CF-8527-6BCD7FD99462}"/>
              </a:ext>
            </a:extLst>
          </p:cNvPr>
          <p:cNvSpPr txBox="1"/>
          <p:nvPr/>
        </p:nvSpPr>
        <p:spPr>
          <a:xfrm>
            <a:off x="7724086" y="3680774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Arbitrage</a:t>
            </a: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C7BA2610-79C7-4F8A-9074-1F79D1A965DE}"/>
              </a:ext>
            </a:extLst>
          </p:cNvPr>
          <p:cNvSpPr/>
          <p:nvPr/>
        </p:nvSpPr>
        <p:spPr>
          <a:xfrm>
            <a:off x="7468788" y="4068592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E4E7E6-BFA4-465B-AA03-ABDAB04172EE}"/>
              </a:ext>
            </a:extLst>
          </p:cNvPr>
          <p:cNvSpPr txBox="1"/>
          <p:nvPr/>
        </p:nvSpPr>
        <p:spPr>
          <a:xfrm>
            <a:off x="7724086" y="4124265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Reliability / Microgrid</a:t>
            </a: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99CBB714-990A-4329-B1EE-7EEF6E6A41CB}"/>
              </a:ext>
            </a:extLst>
          </p:cNvPr>
          <p:cNvSpPr/>
          <p:nvPr/>
        </p:nvSpPr>
        <p:spPr>
          <a:xfrm>
            <a:off x="1381731" y="4043830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D6A82-6C5B-4C56-954B-BED7F657579A}"/>
              </a:ext>
            </a:extLst>
          </p:cNvPr>
          <p:cNvSpPr txBox="1"/>
          <p:nvPr/>
        </p:nvSpPr>
        <p:spPr>
          <a:xfrm>
            <a:off x="1637029" y="4099503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Upgrade Deferral</a:t>
            </a: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716D99F1-3D58-421C-90CA-3711BE906B22}"/>
              </a:ext>
            </a:extLst>
          </p:cNvPr>
          <p:cNvSpPr/>
          <p:nvPr/>
        </p:nvSpPr>
        <p:spPr>
          <a:xfrm>
            <a:off x="1381731" y="5810144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1B8273-9E6A-4253-ABA9-7B33BDF028F1}"/>
              </a:ext>
            </a:extLst>
          </p:cNvPr>
          <p:cNvSpPr txBox="1"/>
          <p:nvPr/>
        </p:nvSpPr>
        <p:spPr>
          <a:xfrm>
            <a:off x="1637029" y="5865817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8C0F90-64AC-48F0-9B13-7DB350FCF84C}"/>
              </a:ext>
            </a:extLst>
          </p:cNvPr>
          <p:cNvSpPr txBox="1"/>
          <p:nvPr/>
        </p:nvSpPr>
        <p:spPr>
          <a:xfrm>
            <a:off x="1948797" y="1220951"/>
            <a:ext cx="8294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+mj-lt"/>
              </a:rPr>
              <a:t>Benefits on both sides</a:t>
            </a:r>
            <a:r>
              <a:rPr lang="en-US" sz="2400" dirty="0"/>
              <a:t> of the meter are fueling the growth in distributed energy storage adoption.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2D0CDA-4743-4410-8F2D-C357DEF5DC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360" y="3769641"/>
            <a:ext cx="871759" cy="1430823"/>
          </a:xfrm>
          <a:prstGeom prst="rect">
            <a:avLst/>
          </a:prstGeom>
        </p:spPr>
      </p:pic>
      <p:sp>
        <p:nvSpPr>
          <p:cNvPr id="33" name="Rectangle: Diagonal Corners Rounded 19">
            <a:extLst>
              <a:ext uri="{FF2B5EF4-FFF2-40B4-BE49-F238E27FC236}">
                <a16:creationId xmlns:a16="http://schemas.microsoft.com/office/drawing/2014/main" id="{954B48D5-7B76-48B8-A8E2-7062548C1C38}"/>
              </a:ext>
            </a:extLst>
          </p:cNvPr>
          <p:cNvSpPr/>
          <p:nvPr/>
        </p:nvSpPr>
        <p:spPr>
          <a:xfrm>
            <a:off x="7468788" y="4530747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930063-4615-473D-9570-E9BDACEE6FD1}"/>
              </a:ext>
            </a:extLst>
          </p:cNvPr>
          <p:cNvSpPr txBox="1"/>
          <p:nvPr/>
        </p:nvSpPr>
        <p:spPr>
          <a:xfrm>
            <a:off x="7751381" y="4573727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Integration</a:t>
            </a:r>
          </a:p>
        </p:txBody>
      </p:sp>
      <p:sp>
        <p:nvSpPr>
          <p:cNvPr id="35" name="Rectangle: Diagonal Corners Rounded 19">
            <a:extLst>
              <a:ext uri="{FF2B5EF4-FFF2-40B4-BE49-F238E27FC236}">
                <a16:creationId xmlns:a16="http://schemas.microsoft.com/office/drawing/2014/main" id="{6CEE1F7A-E243-4D54-AD28-7BC3C698B4F2}"/>
              </a:ext>
            </a:extLst>
          </p:cNvPr>
          <p:cNvSpPr/>
          <p:nvPr/>
        </p:nvSpPr>
        <p:spPr>
          <a:xfrm>
            <a:off x="7472326" y="4991504"/>
            <a:ext cx="3294740" cy="393739"/>
          </a:xfrm>
          <a:prstGeom prst="round2DiagRect">
            <a:avLst/>
          </a:prstGeom>
          <a:solidFill>
            <a:schemeClr val="bg1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B0586-1B79-44B4-B769-555D64A78899}"/>
              </a:ext>
            </a:extLst>
          </p:cNvPr>
          <p:cNvSpPr txBox="1"/>
          <p:nvPr/>
        </p:nvSpPr>
        <p:spPr>
          <a:xfrm>
            <a:off x="7754919" y="5034484"/>
            <a:ext cx="2784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 Response</a:t>
            </a:r>
          </a:p>
        </p:txBody>
      </p:sp>
    </p:spTree>
    <p:extLst>
      <p:ext uri="{BB962C8B-B14F-4D97-AF65-F5344CB8AC3E}">
        <p14:creationId xmlns:p14="http://schemas.microsoft.com/office/powerpoint/2010/main" val="25163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Value of Energy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3664166-C05B-4ADE-8999-490A7128C8C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09757" y="685800"/>
            <a:ext cx="2428843" cy="5730011"/>
            <a:chOff x="150125" y="740027"/>
            <a:chExt cx="2823540" cy="5730011"/>
          </a:xfrm>
        </p:grpSpPr>
        <p:pic>
          <p:nvPicPr>
            <p:cNvPr id="15" name="Picture 3" descr="D:\Work\GCN\Sales Support\Analysts Deck\shutterstock_136357754 (4000x2670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150125" y="746501"/>
              <a:ext cx="2823540" cy="572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50125" y="740027"/>
              <a:ext cx="2823540" cy="5730011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77626" y="1524001"/>
            <a:ext cx="1907977" cy="393739"/>
          </a:xfrm>
          <a:prstGeom prst="rect">
            <a:avLst/>
          </a:prstGeom>
          <a:solidFill>
            <a:schemeClr val="accent3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86314" y="1579673"/>
            <a:ext cx="187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 Savings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38600" y="816467"/>
            <a:ext cx="0" cy="5475152"/>
          </a:xfrm>
          <a:prstGeom prst="line">
            <a:avLst/>
          </a:prstGeom>
          <a:ln>
            <a:solidFill>
              <a:srgbClr val="D6E3E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1769" y="990600"/>
            <a:ext cx="194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STREAMS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77626" y="2053847"/>
            <a:ext cx="1907977" cy="393739"/>
          </a:xfrm>
          <a:prstGeom prst="rect">
            <a:avLst/>
          </a:prstGeom>
          <a:solidFill>
            <a:schemeClr val="accent3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86314" y="2109519"/>
            <a:ext cx="187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Tariff Optimization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83081" y="2582992"/>
            <a:ext cx="1907977" cy="393739"/>
          </a:xfrm>
          <a:prstGeom prst="rect">
            <a:avLst/>
          </a:prstGeom>
          <a:solidFill>
            <a:schemeClr val="accent3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791770" y="2627640"/>
            <a:ext cx="187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Arbitrage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83081" y="3116392"/>
            <a:ext cx="1907977" cy="393739"/>
          </a:xfrm>
          <a:prstGeom prst="rect">
            <a:avLst/>
          </a:prstGeom>
          <a:solidFill>
            <a:schemeClr val="accent3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91770" y="3170565"/>
            <a:ext cx="187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 Response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37373" y="4547722"/>
            <a:ext cx="1039227" cy="1334372"/>
            <a:chOff x="333375" y="2478015"/>
            <a:chExt cx="2171879" cy="2788699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ltGray">
            <a:xfrm>
              <a:off x="885825" y="4135367"/>
              <a:ext cx="178" cy="5788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ltGray">
            <a:xfrm>
              <a:off x="1685924" y="4135367"/>
              <a:ext cx="178" cy="5788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ltGray">
            <a:xfrm>
              <a:off x="2505076" y="4135367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ltGray">
            <a:xfrm>
              <a:off x="885825" y="3297164"/>
              <a:ext cx="178" cy="5788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AutoShape 9"/>
            <p:cNvSpPr>
              <a:spLocks noChangeArrowheads="1"/>
            </p:cNvSpPr>
            <p:nvPr/>
          </p:nvSpPr>
          <p:spPr bwMode="ltGray">
            <a:xfrm>
              <a:off x="1685924" y="3297164"/>
              <a:ext cx="178" cy="5788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ltGray">
            <a:xfrm>
              <a:off x="2505076" y="3297164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AutoShape 11"/>
            <p:cNvSpPr>
              <a:spLocks noChangeArrowheads="1"/>
            </p:cNvSpPr>
            <p:nvPr/>
          </p:nvSpPr>
          <p:spPr bwMode="ltGray">
            <a:xfrm>
              <a:off x="885825" y="2478015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AutoShape 12"/>
            <p:cNvSpPr>
              <a:spLocks noChangeArrowheads="1"/>
            </p:cNvSpPr>
            <p:nvPr/>
          </p:nvSpPr>
          <p:spPr bwMode="ltGray">
            <a:xfrm>
              <a:off x="1685924" y="2478015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4" name="AutoShape 13"/>
            <p:cNvSpPr>
              <a:spLocks noChangeArrowheads="1"/>
            </p:cNvSpPr>
            <p:nvPr/>
          </p:nvSpPr>
          <p:spPr bwMode="ltGray">
            <a:xfrm>
              <a:off x="2505076" y="2478015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ltGray">
            <a:xfrm>
              <a:off x="609601" y="4421117"/>
              <a:ext cx="178" cy="5788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6" name="AutoShape 15"/>
            <p:cNvSpPr>
              <a:spLocks noChangeArrowheads="1"/>
            </p:cNvSpPr>
            <p:nvPr/>
          </p:nvSpPr>
          <p:spPr bwMode="ltGray">
            <a:xfrm>
              <a:off x="1409702" y="4421117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7" name="AutoShape 16"/>
            <p:cNvSpPr>
              <a:spLocks noChangeArrowheads="1"/>
            </p:cNvSpPr>
            <p:nvPr/>
          </p:nvSpPr>
          <p:spPr bwMode="ltGray">
            <a:xfrm>
              <a:off x="2228848" y="4421117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AutoShape 17"/>
            <p:cNvSpPr>
              <a:spLocks noChangeArrowheads="1"/>
            </p:cNvSpPr>
            <p:nvPr/>
          </p:nvSpPr>
          <p:spPr bwMode="ltGray">
            <a:xfrm>
              <a:off x="609601" y="3582918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AutoShape 18"/>
            <p:cNvSpPr>
              <a:spLocks noChangeArrowheads="1"/>
            </p:cNvSpPr>
            <p:nvPr/>
          </p:nvSpPr>
          <p:spPr bwMode="ltGray">
            <a:xfrm>
              <a:off x="1409702" y="3582918"/>
              <a:ext cx="178" cy="5788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0" name="AutoShape 19"/>
            <p:cNvSpPr>
              <a:spLocks noChangeArrowheads="1"/>
            </p:cNvSpPr>
            <p:nvPr/>
          </p:nvSpPr>
          <p:spPr bwMode="ltGray">
            <a:xfrm>
              <a:off x="2228848" y="3582918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1" name="AutoShape 20"/>
            <p:cNvSpPr>
              <a:spLocks noChangeArrowheads="1"/>
            </p:cNvSpPr>
            <p:nvPr/>
          </p:nvSpPr>
          <p:spPr bwMode="ltGray">
            <a:xfrm>
              <a:off x="609601" y="2754241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AutoShape 21"/>
            <p:cNvSpPr>
              <a:spLocks noChangeArrowheads="1"/>
            </p:cNvSpPr>
            <p:nvPr/>
          </p:nvSpPr>
          <p:spPr bwMode="ltGray">
            <a:xfrm>
              <a:off x="1409702" y="2754241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3" name="AutoShape 22"/>
            <p:cNvSpPr>
              <a:spLocks noChangeArrowheads="1"/>
            </p:cNvSpPr>
            <p:nvPr/>
          </p:nvSpPr>
          <p:spPr bwMode="ltGray">
            <a:xfrm>
              <a:off x="2228848" y="2754241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D6E3E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4" name="AutoShape 23"/>
            <p:cNvSpPr>
              <a:spLocks noChangeArrowheads="1"/>
            </p:cNvSpPr>
            <p:nvPr/>
          </p:nvSpPr>
          <p:spPr bwMode="ltGray">
            <a:xfrm>
              <a:off x="333375" y="4687815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AutoShape 24"/>
            <p:cNvSpPr>
              <a:spLocks noChangeArrowheads="1"/>
            </p:cNvSpPr>
            <p:nvPr/>
          </p:nvSpPr>
          <p:spPr bwMode="ltGray">
            <a:xfrm>
              <a:off x="1133476" y="4687815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6" name="AutoShape 25"/>
            <p:cNvSpPr>
              <a:spLocks noChangeArrowheads="1"/>
            </p:cNvSpPr>
            <p:nvPr/>
          </p:nvSpPr>
          <p:spPr bwMode="ltGray">
            <a:xfrm>
              <a:off x="1952626" y="4687815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7" name="AutoShape 26"/>
            <p:cNvSpPr>
              <a:spLocks noChangeArrowheads="1"/>
            </p:cNvSpPr>
            <p:nvPr/>
          </p:nvSpPr>
          <p:spPr bwMode="ltGray">
            <a:xfrm>
              <a:off x="333375" y="3849616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8" name="AutoShape 27"/>
            <p:cNvSpPr>
              <a:spLocks noChangeArrowheads="1"/>
            </p:cNvSpPr>
            <p:nvPr/>
          </p:nvSpPr>
          <p:spPr bwMode="ltGray">
            <a:xfrm>
              <a:off x="1133476" y="3849616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" name="AutoShape 28"/>
            <p:cNvSpPr>
              <a:spLocks noChangeArrowheads="1"/>
            </p:cNvSpPr>
            <p:nvPr/>
          </p:nvSpPr>
          <p:spPr bwMode="ltGray">
            <a:xfrm>
              <a:off x="1952626" y="3849616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0" name="AutoShape 29"/>
            <p:cNvSpPr>
              <a:spLocks noChangeArrowheads="1"/>
            </p:cNvSpPr>
            <p:nvPr/>
          </p:nvSpPr>
          <p:spPr bwMode="ltGray">
            <a:xfrm>
              <a:off x="333375" y="3020943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AutoShape 30"/>
            <p:cNvSpPr>
              <a:spLocks noChangeArrowheads="1"/>
            </p:cNvSpPr>
            <p:nvPr/>
          </p:nvSpPr>
          <p:spPr bwMode="ltGray">
            <a:xfrm>
              <a:off x="1133476" y="3020943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AutoShape 31"/>
            <p:cNvSpPr>
              <a:spLocks noChangeArrowheads="1"/>
            </p:cNvSpPr>
            <p:nvPr/>
          </p:nvSpPr>
          <p:spPr bwMode="ltGray">
            <a:xfrm>
              <a:off x="1952626" y="3020943"/>
              <a:ext cx="178" cy="578899"/>
            </a:xfrm>
            <a:prstGeom prst="cube">
              <a:avLst>
                <a:gd name="adj" fmla="val 25000"/>
              </a:avLst>
            </a:prstGeom>
            <a:solidFill>
              <a:srgbClr val="FA8005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491957" y="4114801"/>
            <a:ext cx="57188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600" dirty="0" err="1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GridSynergy</a:t>
            </a:r>
            <a:r>
              <a:rPr lang="en-US" sz="16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Software Platform Optimizes Across Multiple Revenue Streams to Maximize Benefits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(2.7MW / 5.4MWh across 17 sites at a CA school district)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029200" y="4991101"/>
          <a:ext cx="4572000" cy="11049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Demand Savings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Tariff Optimization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Energy  Arbitrage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Demand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Response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Annual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Total Benefit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8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$207,908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$144,997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$81,355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$42,660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$476,920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44%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31%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17%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D7075"/>
                          </a:solidFill>
                          <a:effectLst/>
                          <a:latin typeface="Open Sans"/>
                        </a:rPr>
                        <a:t>9%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5"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30000" dirty="0">
                        <a:solidFill>
                          <a:srgbClr val="3D7075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" name="Rectangle 75"/>
          <p:cNvSpPr/>
          <p:nvPr/>
        </p:nvSpPr>
        <p:spPr>
          <a:xfrm>
            <a:off x="1792737" y="3644861"/>
            <a:ext cx="1907977" cy="393739"/>
          </a:xfrm>
          <a:prstGeom prst="rect">
            <a:avLst/>
          </a:prstGeom>
          <a:solidFill>
            <a:schemeClr val="accent3"/>
          </a:solidFill>
          <a:ln>
            <a:solidFill>
              <a:srgbClr val="D6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801426" y="3699034"/>
            <a:ext cx="187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 Revenues*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4038600" y="4038600"/>
            <a:ext cx="6629400" cy="0"/>
          </a:xfrm>
          <a:prstGeom prst="line">
            <a:avLst/>
          </a:prstGeom>
          <a:ln>
            <a:solidFill>
              <a:srgbClr val="D6E3E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1" y="1019175"/>
            <a:ext cx="1119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School in SCE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58793" y="1247776"/>
            <a:ext cx="6184812" cy="2420507"/>
            <a:chOff x="3124200" y="1600200"/>
            <a:chExt cx="5600700" cy="2191907"/>
          </a:xfrm>
        </p:grpSpPr>
        <p:sp>
          <p:nvSpPr>
            <p:cNvPr id="79" name="Rectangle 78"/>
            <p:cNvSpPr/>
            <p:nvPr/>
          </p:nvSpPr>
          <p:spPr>
            <a:xfrm>
              <a:off x="5181600" y="1752600"/>
              <a:ext cx="2743200" cy="1779697"/>
            </a:xfrm>
            <a:prstGeom prst="rect">
              <a:avLst/>
            </a:prstGeom>
            <a:solidFill>
              <a:srgbClr val="D6E3E3"/>
            </a:solidFill>
            <a:ln w="127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67401" y="1752600"/>
              <a:ext cx="1197609" cy="1779697"/>
            </a:xfrm>
            <a:prstGeom prst="rect">
              <a:avLst/>
            </a:prstGeom>
            <a:solidFill>
              <a:srgbClr val="84A8A7">
                <a:alpha val="48000"/>
              </a:srgbClr>
            </a:solidFill>
            <a:ln w="127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81" name="Chart 80"/>
            <p:cNvGraphicFramePr>
              <a:graphicFrameLocks/>
            </p:cNvGraphicFramePr>
            <p:nvPr>
              <p:extLst/>
            </p:nvPr>
          </p:nvGraphicFramePr>
          <p:xfrm>
            <a:off x="3124200" y="1600200"/>
            <a:ext cx="5600700" cy="21919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583771" y="6172202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*Future Upside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1991628"/>
            <a:ext cx="5172075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ED4C-D2F4-4289-810B-69542544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engiestorage.com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C:\Users\Harjinder Bhade\Google Drive\GCN\RFP\SCE\Images\Perf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740" r="26190" b="25969"/>
          <a:stretch/>
        </p:blipFill>
        <p:spPr bwMode="auto">
          <a:xfrm>
            <a:off x="6003055" y="3703116"/>
            <a:ext cx="4437813" cy="2678761"/>
          </a:xfrm>
          <a:prstGeom prst="rect">
            <a:avLst/>
          </a:prstGeom>
          <a:ln w="57150" cmpd="sng">
            <a:solidFill>
              <a:srgbClr val="D6E3E3"/>
            </a:solidFill>
            <a:miter lim="800000"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1674125" y="746502"/>
            <a:ext cx="2823540" cy="5723537"/>
            <a:chOff x="150125" y="746501"/>
            <a:chExt cx="2823540" cy="5723537"/>
          </a:xfrm>
        </p:grpSpPr>
        <p:pic>
          <p:nvPicPr>
            <p:cNvPr id="80" name="Picture 3" descr="D:\Work\GCN\Sales Support\Analysts Deck\shutterstock_136357754 (4000x2670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6" t="27122" r="25021" b="5265"/>
            <a:stretch/>
          </p:blipFill>
          <p:spPr bwMode="auto">
            <a:xfrm flipH="1">
              <a:off x="150125" y="746501"/>
              <a:ext cx="2823540" cy="57235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150125" y="746502"/>
              <a:ext cx="2823540" cy="572353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74125" y="746502"/>
            <a:ext cx="2823540" cy="5723537"/>
            <a:chOff x="150125" y="746501"/>
            <a:chExt cx="2823540" cy="5723537"/>
          </a:xfrm>
        </p:grpSpPr>
        <p:pic>
          <p:nvPicPr>
            <p:cNvPr id="84" name="Picture 3" descr="D:\Work\GCN\Sales Support\Analysts Deck\shutterstock_136357754 (4000x2670)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150125" y="746501"/>
              <a:ext cx="2823540" cy="572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/>
            <p:cNvSpPr/>
            <p:nvPr/>
          </p:nvSpPr>
          <p:spPr>
            <a:xfrm>
              <a:off x="150125" y="746502"/>
              <a:ext cx="2823540" cy="572353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25760" r="9190" b="37532"/>
          <a:stretch/>
        </p:blipFill>
        <p:spPr>
          <a:xfrm>
            <a:off x="1841500" y="795777"/>
            <a:ext cx="4635500" cy="1479519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San Diego Gas &amp; Electric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CFA-1ED7-4DED-A396-18AF463F17D8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Charge Networks 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4166-C05B-4ADE-8999-490A7128C8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680154" y="770860"/>
            <a:ext cx="376432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FA80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ENGIE STORAGE SOLUTION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Sourced 30 distributed ESS hosts to develop an aggregated portfolio of 15 MWh for feeder-specific peak demand relief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868520" y="2505059"/>
            <a:ext cx="2517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VPP Aggregation and Control 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1697278" y="3443038"/>
            <a:ext cx="8830297" cy="0"/>
          </a:xfrm>
          <a:prstGeom prst="line">
            <a:avLst/>
          </a:prstGeom>
          <a:ln>
            <a:solidFill>
              <a:srgbClr val="D6E3E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697278" y="2425380"/>
            <a:ext cx="8830297" cy="0"/>
          </a:xfrm>
          <a:prstGeom prst="line">
            <a:avLst/>
          </a:prstGeom>
          <a:ln>
            <a:solidFill>
              <a:srgbClr val="D6E3E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461355" y="3693641"/>
            <a:ext cx="24831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Modules utilized: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Aggregation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Feeder / Circuit Relief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&amp; Load Shifting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Optimizer</a:t>
            </a:r>
            <a:endParaRPr lang="en-US" sz="1000" i="1" dirty="0">
              <a:solidFill>
                <a:srgbClr val="3D70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41038" y="3807762"/>
            <a:ext cx="176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A8005"/>
                </a:solidFill>
                <a:latin typeface="Open Sans bold"/>
                <a:cs typeface="Open Sans bold"/>
              </a:rPr>
              <a:t>Engie Storage GridSynergy</a:t>
            </a:r>
            <a:r>
              <a:rPr lang="en-US" sz="1600" b="1" baseline="30000" dirty="0">
                <a:solidFill>
                  <a:srgbClr val="FA8005"/>
                </a:solidFill>
                <a:latin typeface="Open Sans bold"/>
                <a:cs typeface="Open Sans bold"/>
              </a:rPr>
              <a:t>TM</a:t>
            </a:r>
            <a:r>
              <a:rPr lang="en-US" sz="1600" b="1" dirty="0">
                <a:solidFill>
                  <a:srgbClr val="FA8005"/>
                </a:solidFill>
                <a:latin typeface="Open Sans bold"/>
                <a:cs typeface="Open Sans bold"/>
              </a:rPr>
              <a:t> Master Command and Control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587260" y="2743589"/>
            <a:ext cx="208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3D7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Engie Storage aggregation into single resource for utility dispatch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92643" y="2505058"/>
            <a:ext cx="952059" cy="840614"/>
            <a:chOff x="310161" y="2505058"/>
            <a:chExt cx="625437" cy="840614"/>
          </a:xfrm>
        </p:grpSpPr>
        <p:sp>
          <p:nvSpPr>
            <p:cNvPr id="31" name="TextBox 30"/>
            <p:cNvSpPr txBox="1"/>
            <p:nvPr/>
          </p:nvSpPr>
          <p:spPr>
            <a:xfrm>
              <a:off x="310162" y="2505058"/>
              <a:ext cx="54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>
                  <a:solidFill>
                    <a:srgbClr val="3D707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0161" y="2791674"/>
              <a:ext cx="6254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000" b="1" dirty="0">
                  <a:solidFill>
                    <a:srgbClr val="FA800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2642" y="2505058"/>
            <a:ext cx="2434587" cy="840614"/>
            <a:chOff x="3258642" y="2505058"/>
            <a:chExt cx="2093562" cy="840614"/>
          </a:xfrm>
        </p:grpSpPr>
        <p:sp>
          <p:nvSpPr>
            <p:cNvPr id="34" name="TextBox 33"/>
            <p:cNvSpPr txBox="1"/>
            <p:nvPr/>
          </p:nvSpPr>
          <p:spPr>
            <a:xfrm>
              <a:off x="3277050" y="2505058"/>
              <a:ext cx="1813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>
                  <a:solidFill>
                    <a:srgbClr val="3D707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VPP Size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58642" y="2791674"/>
              <a:ext cx="20935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000" b="1" dirty="0">
                  <a:solidFill>
                    <a:srgbClr val="FA800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14,400kWh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6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ence, grass, outdoor, tree&#10;&#10;Description automatically generated">
            <a:extLst>
              <a:ext uri="{FF2B5EF4-FFF2-40B4-BE49-F238E27FC236}">
                <a16:creationId xmlns:a16="http://schemas.microsoft.com/office/drawing/2014/main" id="{D12D93BA-807F-49C9-BCA3-33FD6F8D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r="18388" b="1706"/>
          <a:stretch/>
        </p:blipFill>
        <p:spPr>
          <a:xfrm>
            <a:off x="334433" y="1393296"/>
            <a:ext cx="5383307" cy="3644523"/>
          </a:xfrm>
          <a:prstGeom prst="rect">
            <a:avLst/>
          </a:prstGeom>
        </p:spPr>
      </p:pic>
      <p:pic>
        <p:nvPicPr>
          <p:cNvPr id="12" name="Picture 11" descr="A drawing of a face&#10;&#10;Description generated with high confidence">
            <a:extLst>
              <a:ext uri="{FF2B5EF4-FFF2-40B4-BE49-F238E27FC236}">
                <a16:creationId xmlns:a16="http://schemas.microsoft.com/office/drawing/2014/main" id="{BDC22CF8-1252-4F1D-AEC5-CD237F64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61" y="5570200"/>
            <a:ext cx="1345327" cy="69112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CB663-D126-4B58-B34D-F0FDD1C679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engiestorage.com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FB1B5-64FE-44D6-86E5-0DED4F24F7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42B48B-0C8B-423B-AA80-6DAB601D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202916"/>
            <a:ext cx="11523133" cy="551779"/>
          </a:xfrm>
        </p:spPr>
        <p:txBody>
          <a:bodyPr/>
          <a:lstStyle/>
          <a:p>
            <a:pPr algn="r"/>
            <a:r>
              <a:rPr lang="en-US" dirty="0"/>
              <a:t> </a:t>
            </a:r>
            <a:r>
              <a:rPr lang="en-US" sz="3200" dirty="0"/>
              <a:t>Holyoke Gas and Electric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031F17-C60A-456A-8EF4-D522C2DFA860}"/>
              </a:ext>
            </a:extLst>
          </p:cNvPr>
          <p:cNvSpPr txBox="1"/>
          <p:nvPr/>
        </p:nvSpPr>
        <p:spPr>
          <a:xfrm>
            <a:off x="1829670" y="5489700"/>
            <a:ext cx="100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HG&amp;E is pleased to work with ENGIE on this project which expands our portfolio of low-cost renewable energy, and helps us maintain some of the lowest electric rates in the region.</a:t>
            </a:r>
            <a:r>
              <a:rPr lang="en-US" sz="1867" dirty="0"/>
              <a:t>”</a:t>
            </a:r>
          </a:p>
          <a:p>
            <a:r>
              <a:rPr lang="en-US" sz="1333" dirty="0">
                <a:solidFill>
                  <a:schemeClr val="accent1"/>
                </a:solidFill>
                <a:latin typeface="ClanOT-News" panose="020B0604020101020102" pitchFamily="34" charset="0"/>
              </a:rPr>
              <a:t>– James M. Lavelle, Manager</a:t>
            </a:r>
            <a:endParaRPr lang="en-US" sz="2133" dirty="0">
              <a:solidFill>
                <a:schemeClr val="accent1"/>
              </a:solidFill>
              <a:latin typeface="ClanOT-News" panose="020B0604020101020102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1BB4B46-1985-4DD7-AEB0-AF3889A2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436319" y="5966958"/>
            <a:ext cx="596900" cy="38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7ABE310-85E6-4523-9A12-192188F5717E}"/>
              </a:ext>
            </a:extLst>
          </p:cNvPr>
          <p:cNvSpPr txBox="1"/>
          <p:nvPr/>
        </p:nvSpPr>
        <p:spPr>
          <a:xfrm>
            <a:off x="1768806" y="5482373"/>
            <a:ext cx="1365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“</a:t>
            </a:r>
            <a:endParaRPr lang="en-US" sz="2133" dirty="0">
              <a:solidFill>
                <a:schemeClr val="accent1"/>
              </a:solidFill>
              <a:latin typeface="ClanOT-News" panose="020B0604020101020102" pitchFamily="34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2823EDA9-099D-4BA1-8D92-1DA8DD5AD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436319" y="5832391"/>
            <a:ext cx="596900" cy="38100"/>
          </a:xfrm>
          <a:prstGeom prst="rect">
            <a:avLst/>
          </a:prstGeom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7E53D2F3-BDBE-4B95-9548-A88C00123F93}"/>
              </a:ext>
            </a:extLst>
          </p:cNvPr>
          <p:cNvSpPr txBox="1">
            <a:spLocks/>
          </p:cNvSpPr>
          <p:nvPr/>
        </p:nvSpPr>
        <p:spPr>
          <a:xfrm>
            <a:off x="6157412" y="1296775"/>
            <a:ext cx="5678987" cy="3644523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67" b="1" dirty="0">
                <a:solidFill>
                  <a:schemeClr val="tx1"/>
                </a:solidFill>
              </a:rPr>
              <a:t>Service Area: </a:t>
            </a:r>
            <a:r>
              <a:rPr lang="en-US" sz="1467" dirty="0">
                <a:solidFill>
                  <a:schemeClr val="tx1"/>
                </a:solidFill>
                <a:latin typeface="+mn-lt"/>
              </a:rPr>
              <a:t>Northeastern U.S.</a:t>
            </a:r>
            <a:endParaRPr lang="en-US" sz="1467" dirty="0">
              <a:solidFill>
                <a:schemeClr val="tx1"/>
              </a:solidFill>
            </a:endParaRPr>
          </a:p>
          <a:p>
            <a:pPr algn="l"/>
            <a:endParaRPr lang="en-US" sz="667" b="1" dirty="0">
              <a:solidFill>
                <a:schemeClr val="tx1"/>
              </a:solidFill>
            </a:endParaRPr>
          </a:p>
          <a:p>
            <a:pPr algn="l"/>
            <a:r>
              <a:rPr lang="en-US" sz="1467" b="1" dirty="0">
                <a:solidFill>
                  <a:schemeClr val="tx1"/>
                </a:solidFill>
              </a:rPr>
              <a:t>Size: </a:t>
            </a:r>
            <a:r>
              <a:rPr lang="en-US" sz="1467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1467" dirty="0">
                <a:solidFill>
                  <a:schemeClr val="tx1"/>
                </a:solidFill>
                <a:latin typeface="+mn-lt"/>
              </a:rPr>
              <a:t> MW / 6 MWh</a:t>
            </a:r>
          </a:p>
          <a:p>
            <a:pPr algn="l"/>
            <a:endParaRPr lang="en-US" sz="667" b="1" dirty="0">
              <a:solidFill>
                <a:schemeClr val="tx1"/>
              </a:solidFill>
            </a:endParaRPr>
          </a:p>
          <a:p>
            <a:pPr algn="l"/>
            <a:r>
              <a:rPr lang="en-US" sz="1467" b="1" dirty="0">
                <a:solidFill>
                  <a:schemeClr val="tx1"/>
                </a:solidFill>
              </a:rPr>
              <a:t>Customer Challenge </a:t>
            </a:r>
            <a:endParaRPr lang="en-US" sz="1467" dirty="0">
              <a:solidFill>
                <a:schemeClr val="tx1"/>
              </a:solidFill>
            </a:endParaRPr>
          </a:p>
          <a:p>
            <a:pPr algn="l"/>
            <a:r>
              <a:rPr lang="en-US" sz="1467" dirty="0">
                <a:solidFill>
                  <a:schemeClr val="tx1"/>
                </a:solidFill>
                <a:latin typeface="+mn-lt"/>
              </a:rPr>
              <a:t>High annual coincidental peak demand charges</a:t>
            </a:r>
            <a:r>
              <a:rPr lang="en-US" sz="1467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667" b="1" dirty="0">
              <a:solidFill>
                <a:schemeClr val="tx1"/>
              </a:solidFill>
            </a:endParaRPr>
          </a:p>
          <a:p>
            <a:pPr algn="l"/>
            <a:r>
              <a:rPr lang="en-US" sz="1467" b="1" dirty="0">
                <a:solidFill>
                  <a:schemeClr val="tx1"/>
                </a:solidFill>
              </a:rPr>
              <a:t>ENGIE Storage Solution </a:t>
            </a:r>
            <a:endParaRPr lang="en-US" sz="1467" dirty="0">
              <a:solidFill>
                <a:schemeClr val="tx1"/>
              </a:solidFill>
            </a:endParaRPr>
          </a:p>
          <a:p>
            <a:pPr algn="l"/>
            <a:r>
              <a:rPr lang="en-US" sz="1467" dirty="0">
                <a:solidFill>
                  <a:schemeClr val="tx1"/>
                </a:solidFill>
                <a:latin typeface="+mn-lt"/>
              </a:rPr>
              <a:t>Design, finance, supply, and install an energy storage system to work with a solar PV system. 20-year commitment to operate system and integrate controls with HG&amp;E’s asset control and monitoring system.</a:t>
            </a:r>
          </a:p>
          <a:p>
            <a:pPr algn="l"/>
            <a:endParaRPr lang="en-US" sz="667" b="1" dirty="0">
              <a:solidFill>
                <a:schemeClr val="tx1"/>
              </a:solidFill>
            </a:endParaRPr>
          </a:p>
          <a:p>
            <a:pPr algn="l"/>
            <a:r>
              <a:rPr lang="en-US" sz="1467" b="1" dirty="0">
                <a:solidFill>
                  <a:schemeClr val="tx1"/>
                </a:solidFill>
              </a:rPr>
              <a:t>Services</a:t>
            </a:r>
          </a:p>
          <a:p>
            <a:pPr marL="380990" indent="-228594" algn="l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+mn-lt"/>
              </a:rPr>
              <a:t>Coincidental Peak Demand Shaving</a:t>
            </a:r>
          </a:p>
          <a:p>
            <a:pPr marL="380990" indent="-228594" algn="l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+mn-lt"/>
              </a:rPr>
              <a:t>Solar firming</a:t>
            </a:r>
          </a:p>
          <a:p>
            <a:pPr marL="380990" indent="-228594" algn="l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+mn-lt"/>
              </a:rPr>
              <a:t>Capacity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CFD8F7-BADD-4B16-BF0E-3722E9B1AAD0}"/>
              </a:ext>
            </a:extLst>
          </p:cNvPr>
          <p:cNvCxnSpPr/>
          <p:nvPr/>
        </p:nvCxnSpPr>
        <p:spPr>
          <a:xfrm>
            <a:off x="289461" y="779188"/>
            <a:ext cx="11785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2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B7153-8BFB-4EAF-B4B5-48699F3F1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AF005-1976-4B4D-8015-252BF2F4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870" y="2766218"/>
            <a:ext cx="5387545" cy="132556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21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reen Charge PPT Colors">
      <a:dk1>
        <a:srgbClr val="4D6573"/>
      </a:dk1>
      <a:lt1>
        <a:sysClr val="window" lastClr="FFFFFF"/>
      </a:lt1>
      <a:dk2>
        <a:srgbClr val="F0F7F7"/>
      </a:dk2>
      <a:lt2>
        <a:srgbClr val="2F3E4C"/>
      </a:lt2>
      <a:accent1>
        <a:srgbClr val="249296"/>
      </a:accent1>
      <a:accent2>
        <a:srgbClr val="24A070"/>
      </a:accent2>
      <a:accent3>
        <a:srgbClr val="2FD1D1"/>
      </a:accent3>
      <a:accent4>
        <a:srgbClr val="6A81CD"/>
      </a:accent4>
      <a:accent5>
        <a:srgbClr val="F47C11"/>
      </a:accent5>
      <a:accent6>
        <a:srgbClr val="F5C600"/>
      </a:accent6>
      <a:hlink>
        <a:srgbClr val="249296"/>
      </a:hlink>
      <a:folHlink>
        <a:srgbClr val="99B9C4"/>
      </a:folHlink>
    </a:clrScheme>
    <a:fontScheme name="Green Charge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8575</TotalTime>
  <Words>434</Words>
  <Application>Microsoft Office PowerPoint</Application>
  <PresentationFormat>Widescreen</PresentationFormat>
  <Paragraphs>119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ClanOT-Book</vt:lpstr>
      <vt:lpstr>ClanOT-News</vt:lpstr>
      <vt:lpstr>Open Sans</vt:lpstr>
      <vt:lpstr>Open Sans bold</vt:lpstr>
      <vt:lpstr>Open Sans bold</vt:lpstr>
      <vt:lpstr>Open Sans Light</vt:lpstr>
      <vt:lpstr>Office Theme</vt:lpstr>
      <vt:lpstr>think-cell Slide</vt:lpstr>
      <vt:lpstr>PowerPoint Presentation</vt:lpstr>
      <vt:lpstr>Who We Are</vt:lpstr>
      <vt:lpstr>Hundreds of Operating Systems</vt:lpstr>
      <vt:lpstr>Distributed Energy Storage Benefits</vt:lpstr>
      <vt:lpstr>Maximizing the Value of Energy Storage</vt:lpstr>
      <vt:lpstr>Case Study: San Diego Gas &amp; Electric</vt:lpstr>
      <vt:lpstr> Holyoke Gas and Electric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Martinez</dc:creator>
  <cp:lastModifiedBy>KELLEY Stephen (ENGIE North America)</cp:lastModifiedBy>
  <cp:revision>415</cp:revision>
  <cp:lastPrinted>2017-12-12T23:44:05Z</cp:lastPrinted>
  <dcterms:created xsi:type="dcterms:W3CDTF">2017-03-07T00:15:26Z</dcterms:created>
  <dcterms:modified xsi:type="dcterms:W3CDTF">2019-04-08T23:52:06Z</dcterms:modified>
</cp:coreProperties>
</file>