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jpeg" ContentType="image/jpeg"/>
  <Default Extension="m4a" ContentType="audio/mp4"/>
  <Default Extension="mov" ContentType="video/quicktime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5"/>
    <p:sldMasterId id="2147483786" r:id="rId6"/>
  </p:sldMasterIdLst>
  <p:notesMasterIdLst>
    <p:notesMasterId r:id="rId29"/>
  </p:notesMasterIdLst>
  <p:sldIdLst>
    <p:sldId id="256" r:id="rId7"/>
    <p:sldId id="293" r:id="rId8"/>
    <p:sldId id="294" r:id="rId9"/>
    <p:sldId id="295" r:id="rId10"/>
    <p:sldId id="308" r:id="rId11"/>
    <p:sldId id="296" r:id="rId12"/>
    <p:sldId id="542" r:id="rId13"/>
    <p:sldId id="292" r:id="rId14"/>
    <p:sldId id="309" r:id="rId15"/>
    <p:sldId id="310" r:id="rId16"/>
    <p:sldId id="311" r:id="rId17"/>
    <p:sldId id="389" r:id="rId18"/>
    <p:sldId id="340" r:id="rId19"/>
    <p:sldId id="695" r:id="rId20"/>
    <p:sldId id="313" r:id="rId21"/>
    <p:sldId id="577" r:id="rId22"/>
    <p:sldId id="576" r:id="rId23"/>
    <p:sldId id="575" r:id="rId24"/>
    <p:sldId id="696" r:id="rId25"/>
    <p:sldId id="687" r:id="rId26"/>
    <p:sldId id="688" r:id="rId27"/>
    <p:sldId id="287" r:id="rId28"/>
  </p:sldIdLst>
  <p:sldSz cx="9144000" cy="514826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19" userDrawn="1">
          <p15:clr>
            <a:srgbClr val="A4A3A4"/>
          </p15:clr>
        </p15:guide>
        <p15:guide id="4" orient="horz" pos="1149" userDrawn="1">
          <p15:clr>
            <a:srgbClr val="A4A3A4"/>
          </p15:clr>
        </p15:guide>
        <p15:guide id="5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80A"/>
    <a:srgbClr val="74E80A"/>
    <a:srgbClr val="1E5B6A"/>
    <a:srgbClr val="C00000"/>
    <a:srgbClr val="CC0099"/>
    <a:srgbClr val="CCFF33"/>
    <a:srgbClr val="A0FF21"/>
    <a:srgbClr val="FF9900"/>
    <a:srgbClr val="034A9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483" autoAdjust="0"/>
    <p:restoredTop sz="95070" autoAdjust="0"/>
  </p:normalViewPr>
  <p:slideViewPr>
    <p:cSldViewPr snapToGrid="0">
      <p:cViewPr varScale="1">
        <p:scale>
          <a:sx n="109" d="100"/>
          <a:sy n="109" d="100"/>
        </p:scale>
        <p:origin x="1171" y="77"/>
      </p:cViewPr>
      <p:guideLst>
        <p:guide orient="horz" pos="1622"/>
        <p:guide pos="2880"/>
        <p:guide orient="horz" pos="2219"/>
        <p:guide orient="horz" pos="1149"/>
        <p:guide orient="horz"/>
      </p:guideLst>
    </p:cSldViewPr>
  </p:slideViewPr>
  <p:outlineViewPr>
    <p:cViewPr>
      <p:scale>
        <a:sx n="33" d="100"/>
        <a:sy n="33" d="100"/>
      </p:scale>
      <p:origin x="0" y="-41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Li-Ion batteries</a:t>
            </a:r>
          </a:p>
          <a:p>
            <a:pPr>
              <a:defRPr/>
            </a:pPr>
            <a:r>
              <a:rPr lang="en-US" sz="1050" dirty="0"/>
              <a:t>CAGR: 16%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MwH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Sheet1!$D$5:$D$9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</c:numCache>
            </c:numRef>
          </c:cat>
          <c:val>
            <c:numRef>
              <c:f>Sheet1!$E$5:$E$9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60</c:v>
                </c:pt>
                <c:pt idx="3">
                  <c:v>140</c:v>
                </c:pt>
                <c:pt idx="4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1-407F-BEA8-4247F7D50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826432"/>
        <c:axId val="435821840"/>
      </c:barChart>
      <c:catAx>
        <c:axId val="4358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821840"/>
        <c:crosses val="autoZero"/>
        <c:auto val="1"/>
        <c:lblAlgn val="ctr"/>
        <c:lblOffset val="100"/>
        <c:noMultiLvlLbl val="0"/>
      </c:catAx>
      <c:valAx>
        <c:axId val="43582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82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Li-Ion MWh in 2025</a:t>
            </a:r>
          </a:p>
          <a:p>
            <a:pPr>
              <a:defRPr/>
            </a:pPr>
            <a:r>
              <a:rPr lang="en-US" dirty="0"/>
              <a:t>215MWh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Sheet1!$F$20</c:f>
              <c:strCache>
                <c:ptCount val="1"/>
                <c:pt idx="0">
                  <c:v>MWh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B0-4EF9-8770-C958E9B0DA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B0-4EF9-8770-C958E9B0DA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B0-4EF9-8770-C958E9B0DA4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Sheet1!$E$21:$E$23</c:f>
              <c:strCache>
                <c:ptCount val="3"/>
                <c:pt idx="0">
                  <c:v>automotive</c:v>
                </c:pt>
                <c:pt idx="1">
                  <c:v>Consumer</c:v>
                </c:pt>
                <c:pt idx="2">
                  <c:v>Industrial</c:v>
                </c:pt>
              </c:strCache>
            </c:strRef>
          </c:cat>
          <c:val>
            <c:numRef>
              <c:f>Sheet1!$F$21:$F$23</c:f>
              <c:numCache>
                <c:formatCode>General</c:formatCode>
                <c:ptCount val="3"/>
                <c:pt idx="0">
                  <c:v>120</c:v>
                </c:pt>
                <c:pt idx="1">
                  <c:v>60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B0-4EF9-8770-C958E9B0D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400" b="0" i="0" u="none" strike="noStrike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dirty="0">
                <a:solidFill>
                  <a:srgbClr val="595959"/>
                </a:solidFill>
                <a:latin typeface="Calibri"/>
              </a:rPr>
              <a:t>TBU-DB055-100-WH-Q</a:t>
            </a:r>
          </a:p>
        </c:rich>
      </c:tx>
      <c:layout>
        <c:manualLayout>
          <c:xMode val="edge"/>
          <c:yMode val="edge"/>
          <c:x val="0.31367599851922279"/>
          <c:y val="0"/>
          <c:w val="0.385743"/>
          <c:h val="0.139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24332406700495873"/>
          <c:y val="0.1396"/>
          <c:w val="0.68792499472818158"/>
          <c:h val="0.688521000000000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xVal>
            <c:numRef>
              <c:f>Sheet1!$B$2:$BC$2</c:f>
              <c:numCache>
                <c:formatCode>General</c:formatCode>
                <c:ptCount val="54"/>
                <c:pt idx="0">
                  <c:v>1.1016E-2</c:v>
                </c:pt>
                <c:pt idx="1">
                  <c:v>5.7175999999999998E-2</c:v>
                </c:pt>
                <c:pt idx="2">
                  <c:v>0.102576</c:v>
                </c:pt>
                <c:pt idx="3">
                  <c:v>0.14887700000000001</c:v>
                </c:pt>
                <c:pt idx="4">
                  <c:v>0.19515199999999999</c:v>
                </c:pt>
                <c:pt idx="5">
                  <c:v>0.24022199999999999</c:v>
                </c:pt>
                <c:pt idx="6">
                  <c:v>0.286416</c:v>
                </c:pt>
                <c:pt idx="7">
                  <c:v>0.33198899999999998</c:v>
                </c:pt>
                <c:pt idx="8">
                  <c:v>0.37763200000000002</c:v>
                </c:pt>
                <c:pt idx="9">
                  <c:v>0.42339700000000002</c:v>
                </c:pt>
                <c:pt idx="10">
                  <c:v>0.46979199999999999</c:v>
                </c:pt>
                <c:pt idx="11">
                  <c:v>0.51646700000000001</c:v>
                </c:pt>
                <c:pt idx="12">
                  <c:v>0.562836</c:v>
                </c:pt>
                <c:pt idx="13">
                  <c:v>0.60971200000000003</c:v>
                </c:pt>
                <c:pt idx="14">
                  <c:v>0.65609899999999999</c:v>
                </c:pt>
                <c:pt idx="15">
                  <c:v>0.70292299999999996</c:v>
                </c:pt>
                <c:pt idx="16">
                  <c:v>0.74919500000000006</c:v>
                </c:pt>
                <c:pt idx="17">
                  <c:v>0.79635999999999996</c:v>
                </c:pt>
                <c:pt idx="18">
                  <c:v>0.84390100000000001</c:v>
                </c:pt>
                <c:pt idx="19">
                  <c:v>0.89229899999999995</c:v>
                </c:pt>
                <c:pt idx="20">
                  <c:v>0.93972599999999995</c:v>
                </c:pt>
                <c:pt idx="21">
                  <c:v>0.98828099999999997</c:v>
                </c:pt>
                <c:pt idx="22">
                  <c:v>1.0371250000000001</c:v>
                </c:pt>
                <c:pt idx="23">
                  <c:v>1.0855490000000001</c:v>
                </c:pt>
                <c:pt idx="24">
                  <c:v>1.1345160000000001</c:v>
                </c:pt>
                <c:pt idx="25">
                  <c:v>1.1831240000000001</c:v>
                </c:pt>
                <c:pt idx="26">
                  <c:v>1.23258</c:v>
                </c:pt>
                <c:pt idx="27">
                  <c:v>1.282071</c:v>
                </c:pt>
                <c:pt idx="28">
                  <c:v>1.332795</c:v>
                </c:pt>
                <c:pt idx="29">
                  <c:v>1.3837200000000001</c:v>
                </c:pt>
                <c:pt idx="30">
                  <c:v>1.4351</c:v>
                </c:pt>
                <c:pt idx="31">
                  <c:v>1.4871719999999999</c:v>
                </c:pt>
                <c:pt idx="32">
                  <c:v>1.540362</c:v>
                </c:pt>
                <c:pt idx="33">
                  <c:v>1.597024</c:v>
                </c:pt>
                <c:pt idx="34">
                  <c:v>1.6577189999999999</c:v>
                </c:pt>
                <c:pt idx="35">
                  <c:v>1.732345</c:v>
                </c:pt>
                <c:pt idx="36">
                  <c:v>2.0011019999999999</c:v>
                </c:pt>
                <c:pt idx="37">
                  <c:v>3.0082870000000002</c:v>
                </c:pt>
                <c:pt idx="38">
                  <c:v>4.0045489999999999</c:v>
                </c:pt>
                <c:pt idx="39">
                  <c:v>5.0061340000000003</c:v>
                </c:pt>
                <c:pt idx="40">
                  <c:v>6.0079700000000003</c:v>
                </c:pt>
                <c:pt idx="41">
                  <c:v>7.003495</c:v>
                </c:pt>
                <c:pt idx="42">
                  <c:v>8.0057120000000008</c:v>
                </c:pt>
                <c:pt idx="43">
                  <c:v>9.0008040000000005</c:v>
                </c:pt>
                <c:pt idx="44">
                  <c:v>10.010249999999999</c:v>
                </c:pt>
                <c:pt idx="45">
                  <c:v>20.008859999999999</c:v>
                </c:pt>
                <c:pt idx="46">
                  <c:v>30.05</c:v>
                </c:pt>
                <c:pt idx="47">
                  <c:v>40.03</c:v>
                </c:pt>
                <c:pt idx="48">
                  <c:v>50</c:v>
                </c:pt>
                <c:pt idx="49">
                  <c:v>60.07</c:v>
                </c:pt>
                <c:pt idx="50">
                  <c:v>70.05</c:v>
                </c:pt>
                <c:pt idx="51">
                  <c:v>80.03</c:v>
                </c:pt>
                <c:pt idx="52">
                  <c:v>90.05</c:v>
                </c:pt>
                <c:pt idx="53">
                  <c:v>100.03</c:v>
                </c:pt>
              </c:numCache>
            </c:numRef>
          </c:xVal>
          <c:yVal>
            <c:numRef>
              <c:f>Sheet1!$B$3:$BC$3</c:f>
              <c:numCache>
                <c:formatCode>General</c:formatCode>
                <c:ptCount val="54"/>
                <c:pt idx="0">
                  <c:v>4.4479999999999997E-3</c:v>
                </c:pt>
                <c:pt idx="1">
                  <c:v>6.8859999999999998E-3</c:v>
                </c:pt>
                <c:pt idx="2">
                  <c:v>9.0650000000000001E-3</c:v>
                </c:pt>
                <c:pt idx="3">
                  <c:v>1.1416000000000001E-2</c:v>
                </c:pt>
                <c:pt idx="4">
                  <c:v>1.7208000000000001E-2</c:v>
                </c:pt>
                <c:pt idx="5">
                  <c:v>1.9515999999999999E-2</c:v>
                </c:pt>
                <c:pt idx="6">
                  <c:v>2.1693E-2</c:v>
                </c:pt>
                <c:pt idx="7">
                  <c:v>2.3871E-2</c:v>
                </c:pt>
                <c:pt idx="8">
                  <c:v>2.9749999999999999E-2</c:v>
                </c:pt>
                <c:pt idx="9">
                  <c:v>3.2101999999999999E-2</c:v>
                </c:pt>
                <c:pt idx="10">
                  <c:v>3.4452999999999998E-2</c:v>
                </c:pt>
                <c:pt idx="11">
                  <c:v>4.0202000000000002E-2</c:v>
                </c:pt>
                <c:pt idx="12">
                  <c:v>4.2379E-2</c:v>
                </c:pt>
                <c:pt idx="13">
                  <c:v>4.4774000000000001E-2</c:v>
                </c:pt>
                <c:pt idx="14">
                  <c:v>5.0652999999999997E-2</c:v>
                </c:pt>
                <c:pt idx="15">
                  <c:v>5.2874999999999998E-2</c:v>
                </c:pt>
                <c:pt idx="16">
                  <c:v>5.5140000000000002E-2</c:v>
                </c:pt>
                <c:pt idx="17">
                  <c:v>5.7403999999999997E-2</c:v>
                </c:pt>
                <c:pt idx="18">
                  <c:v>6.3283000000000006E-2</c:v>
                </c:pt>
                <c:pt idx="19">
                  <c:v>6.5546999999999994E-2</c:v>
                </c:pt>
                <c:pt idx="20">
                  <c:v>6.7767999999999995E-2</c:v>
                </c:pt>
                <c:pt idx="21">
                  <c:v>7.3691000000000006E-2</c:v>
                </c:pt>
                <c:pt idx="22">
                  <c:v>7.5911999999999993E-2</c:v>
                </c:pt>
                <c:pt idx="23">
                  <c:v>7.8307000000000002E-2</c:v>
                </c:pt>
                <c:pt idx="24">
                  <c:v>8.4098999999999993E-2</c:v>
                </c:pt>
                <c:pt idx="25">
                  <c:v>8.6451E-2</c:v>
                </c:pt>
                <c:pt idx="26">
                  <c:v>8.8672000000000001E-2</c:v>
                </c:pt>
                <c:pt idx="27">
                  <c:v>9.4464000000000006E-2</c:v>
                </c:pt>
                <c:pt idx="28">
                  <c:v>9.6771999999999997E-2</c:v>
                </c:pt>
                <c:pt idx="29">
                  <c:v>9.9035999999999999E-2</c:v>
                </c:pt>
                <c:pt idx="30">
                  <c:v>0.101257</c:v>
                </c:pt>
                <c:pt idx="31">
                  <c:v>0.107223</c:v>
                </c:pt>
                <c:pt idx="32">
                  <c:v>0.109489</c:v>
                </c:pt>
                <c:pt idx="33">
                  <c:v>0.111535</c:v>
                </c:pt>
                <c:pt idx="34">
                  <c:v>0.117588</c:v>
                </c:pt>
                <c:pt idx="35">
                  <c:v>0.11994</c:v>
                </c:pt>
                <c:pt idx="36">
                  <c:v>0.117474</c:v>
                </c:pt>
                <c:pt idx="37">
                  <c:v>8.4990999999999997E-2</c:v>
                </c:pt>
                <c:pt idx="38">
                  <c:v>5.7973999999999998E-2</c:v>
                </c:pt>
                <c:pt idx="39">
                  <c:v>3.0221000000000001E-2</c:v>
                </c:pt>
                <c:pt idx="40">
                  <c:v>1.1724999999999999E-2</c:v>
                </c:pt>
                <c:pt idx="41">
                  <c:v>3.6499999999999998E-4</c:v>
                </c:pt>
                <c:pt idx="42">
                  <c:v>3.39E-4</c:v>
                </c:pt>
                <c:pt idx="43">
                  <c:v>3.39E-4</c:v>
                </c:pt>
                <c:pt idx="44">
                  <c:v>3.39E-4</c:v>
                </c:pt>
                <c:pt idx="45">
                  <c:v>3.3700000000000001E-4</c:v>
                </c:pt>
                <c:pt idx="46">
                  <c:v>3.4099999999999999E-4</c:v>
                </c:pt>
                <c:pt idx="47">
                  <c:v>3.48E-4</c:v>
                </c:pt>
                <c:pt idx="48">
                  <c:v>3.5500000000000001E-4</c:v>
                </c:pt>
                <c:pt idx="49">
                  <c:v>3.6200000000000002E-4</c:v>
                </c:pt>
                <c:pt idx="50">
                  <c:v>3.6900000000000002E-4</c:v>
                </c:pt>
                <c:pt idx="51">
                  <c:v>3.7599999999999998E-4</c:v>
                </c:pt>
                <c:pt idx="52">
                  <c:v>3.8299999999999999E-4</c:v>
                </c:pt>
                <c:pt idx="53">
                  <c:v>3.8999999999999999E-4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4C-462C-98EC-C6C68A338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sz="1000" b="0" i="0" u="none" strike="noStrike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0" i="0" u="none" strike="noStrike" dirty="0">
                    <a:solidFill>
                      <a:srgbClr val="595959"/>
                    </a:solidFill>
                    <a:latin typeface="Calibri"/>
                  </a:rPr>
                  <a:t>Voltage (V)</a:t>
                </a:r>
              </a:p>
            </c:rich>
          </c:tx>
          <c:overlay val="1"/>
        </c:title>
        <c:numFmt formatCode="0.00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094734553"/>
        <c:crosses val="autoZero"/>
        <c:crossBetween val="between"/>
        <c:majorUnit val="30"/>
        <c:minorUnit val="15"/>
      </c:valAx>
      <c:valAx>
        <c:axId val="2094734553"/>
        <c:scaling>
          <c:logBase val="10"/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000" b="0" i="0" u="none" strike="noStrike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0" i="0" u="none" strike="noStrike" dirty="0">
                    <a:solidFill>
                      <a:srgbClr val="595959"/>
                    </a:solidFill>
                    <a:latin typeface="Calibri"/>
                  </a:rPr>
                  <a:t>Current (A)</a:t>
                </a:r>
              </a:p>
            </c:rich>
          </c:tx>
          <c:overlay val="1"/>
        </c:title>
        <c:numFmt formatCode="#,##0.000000" sourceLinked="0"/>
        <c:majorTickMark val="none"/>
        <c:minorTickMark val="none"/>
        <c:tickLblPos val="nextTo"/>
        <c:spPr>
          <a:ln w="12700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04D7-48D8-4886-BA98-085FAA07806C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97AD7-B782-401C-BFB2-9CA0AD266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7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97AD7-B782-401C-BFB2-9CA0AD2661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2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43000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97AD7-B782-401C-BFB2-9CA0AD2661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3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555943" y="9749815"/>
            <a:ext cx="2720993" cy="51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306" tIns="44653" rIns="89306" bIns="44653" anchor="b"/>
          <a:lstStyle>
            <a:lvl1pPr defTabSz="9334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E2A778A3-940B-4417-8B7B-F9F1B60602CA}" type="slidenum">
              <a:rPr lang="zh-TW" altLang="en-US" sz="1100">
                <a:latin typeface="Times" pitchFamily="18" charset="0"/>
                <a:cs typeface="Arial" charset="0"/>
              </a:rPr>
              <a:pPr algn="r"/>
              <a:t>20</a:t>
            </a:fld>
            <a:endParaRPr lang="en-US" altLang="zh-TW" sz="1100" dirty="0">
              <a:latin typeface="Times" pitchFamily="18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1143000"/>
            <a:ext cx="5480050" cy="30861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34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und"/>
          <p:cNvSpPr/>
          <p:nvPr userDrawn="1"/>
        </p:nvSpPr>
        <p:spPr bwMode="gray">
          <a:xfrm>
            <a:off x="0" y="0"/>
            <a:ext cx="9144000" cy="436649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 dirty="0">
              <a:solidFill>
                <a:prstClr val="white"/>
              </a:solidFill>
            </a:endParaRPr>
          </a:p>
        </p:txBody>
      </p:sp>
      <p:sp>
        <p:nvSpPr>
          <p:cNvPr id="7" name="Bar"/>
          <p:cNvSpPr/>
          <p:nvPr userDrawn="1"/>
        </p:nvSpPr>
        <p:spPr bwMode="ltGray">
          <a:xfrm>
            <a:off x="0" y="4366490"/>
            <a:ext cx="9144000" cy="78372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 dirty="0">
              <a:solidFill>
                <a:prstClr val="white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ltGray">
          <a:xfrm>
            <a:off x="791508" y="0"/>
            <a:ext cx="7560984" cy="281060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751"/>
              </a:spcAft>
              <a:defRPr sz="5255">
                <a:solidFill>
                  <a:srgbClr val="FFFFFF"/>
                </a:solidFill>
                <a:latin typeface="Bebas Neue" panose="020B050602020202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ltGray">
          <a:xfrm>
            <a:off x="791508" y="2810600"/>
            <a:ext cx="7560984" cy="1553938"/>
          </a:xfrm>
        </p:spPr>
        <p:txBody>
          <a:bodyPr/>
          <a:lstStyle>
            <a:lvl1pPr marL="0" indent="0" algn="l">
              <a:buNone/>
              <a:defRPr sz="2402">
                <a:solidFill>
                  <a:srgbClr val="B2B2B2"/>
                </a:solidFill>
              </a:defRPr>
            </a:lvl1pPr>
            <a:lvl2pPr marL="34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11CA-C716-48E8-A6C5-8845E807601C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4/4/2019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Footer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49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C69551E-ACB4-DE4C-8ED1-FBEF1E3309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0375453"/>
              </p:ext>
            </p:ext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85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940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457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667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A72B751-582E-A649-A364-88F3FC0995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9264215"/>
              </p:ext>
            </p:ext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80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704B370-4BF4-A645-9CCD-54CE22CE8E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6439486"/>
              </p:ext>
            </p:ext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27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819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2890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60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96000" y="324300"/>
            <a:ext cx="8352000" cy="8107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729675"/>
            <a:ext cx="8352000" cy="405375"/>
          </a:xfrm>
        </p:spPr>
        <p:txBody>
          <a:bodyPr/>
          <a:lstStyle>
            <a:lvl1pPr marL="0" indent="0">
              <a:buNone/>
              <a:defRPr sz="1501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EEBF-3D9C-4496-B740-7927511BBB5F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4/4/2019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Footer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8687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35295" y="4618694"/>
            <a:ext cx="5122280" cy="27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707513"/>
            <a:ext cx="8350940" cy="406482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4407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395999" y="324300"/>
            <a:ext cx="6033376" cy="8107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6429375" y="0"/>
            <a:ext cx="2714625" cy="5148263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7667860" y="4567225"/>
            <a:ext cx="1080141" cy="270250"/>
          </a:xfrm>
        </p:spPr>
        <p:txBody>
          <a:bodyPr/>
          <a:lstStyle/>
          <a:p>
            <a:fld id="{46608B33-A4AB-49E8-8EB3-B332D05AB097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4/4/2019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Footer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395998" y="729675"/>
            <a:ext cx="6033376" cy="405375"/>
          </a:xfrm>
        </p:spPr>
        <p:txBody>
          <a:bodyPr/>
          <a:lstStyle>
            <a:lvl1pPr marL="0" indent="0">
              <a:buNone/>
              <a:defRPr sz="1501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8101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396000" y="324300"/>
            <a:ext cx="5457600" cy="8107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6429375" y="0"/>
            <a:ext cx="2714625" cy="5148263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7667860" y="4567225"/>
            <a:ext cx="1080141" cy="270250"/>
          </a:xfrm>
        </p:spPr>
        <p:txBody>
          <a:bodyPr/>
          <a:lstStyle/>
          <a:p>
            <a:fld id="{46608B33-A4AB-49E8-8EB3-B332D05AB097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4/4/2019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Footer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96000" y="324300"/>
            <a:ext cx="8352000" cy="8107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395999" y="729675"/>
            <a:ext cx="8352000" cy="405375"/>
          </a:xfrm>
        </p:spPr>
        <p:txBody>
          <a:bodyPr/>
          <a:lstStyle>
            <a:lvl1pPr marL="0" indent="0">
              <a:buNone/>
              <a:defRPr sz="1501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395999" y="1135050"/>
            <a:ext cx="8352000" cy="2297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900" y="3432175"/>
            <a:ext cx="9144000" cy="1716088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1BFB-167A-4E6D-AF18-B8937F8BAA7E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4/4/2019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Footer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96000" y="324300"/>
            <a:ext cx="8352000" cy="8107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395999" y="729675"/>
            <a:ext cx="8352000" cy="405375"/>
          </a:xfrm>
        </p:spPr>
        <p:txBody>
          <a:bodyPr/>
          <a:lstStyle>
            <a:lvl1pPr marL="0" indent="0">
              <a:buNone/>
              <a:defRPr sz="1501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395999" y="1135050"/>
            <a:ext cx="8352000" cy="1445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0" y="2580888"/>
            <a:ext cx="9144000" cy="2567375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AC1D-F189-4A8D-8112-A600D1F00DD7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4/4/2019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Footer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2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396000" y="324300"/>
            <a:ext cx="8352000" cy="810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395999" y="729675"/>
            <a:ext cx="8352000" cy="405375"/>
          </a:xfrm>
        </p:spPr>
        <p:txBody>
          <a:bodyPr/>
          <a:lstStyle>
            <a:lvl1pPr marL="0" indent="0">
              <a:buNone/>
              <a:defRPr sz="1501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0" name="Picture 1"/>
          <p:cNvSpPr>
            <a:spLocks noGrp="1"/>
          </p:cNvSpPr>
          <p:nvPr>
            <p:ph type="pic" sz="quarter" idx="15"/>
          </p:nvPr>
        </p:nvSpPr>
        <p:spPr bwMode="gray">
          <a:xfrm>
            <a:off x="2" y="1139292"/>
            <a:ext cx="4571998" cy="3226785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6FB-D8AB-4F02-94C8-74D36DDE3BA4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4/4/2019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Footer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Picture 1"/>
          <p:cNvSpPr>
            <a:spLocks noGrp="1"/>
          </p:cNvSpPr>
          <p:nvPr>
            <p:ph type="pic" sz="quarter" idx="16"/>
          </p:nvPr>
        </p:nvSpPr>
        <p:spPr bwMode="gray">
          <a:xfrm>
            <a:off x="4572000" y="1139292"/>
            <a:ext cx="4571998" cy="3226785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9144000" cy="5148263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396000" y="324300"/>
            <a:ext cx="8352000" cy="8107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395999" y="729675"/>
            <a:ext cx="8352000" cy="405375"/>
          </a:xfrm>
        </p:spPr>
        <p:txBody>
          <a:bodyPr/>
          <a:lstStyle>
            <a:lvl1pPr marL="0" indent="0">
              <a:buNone/>
              <a:defRPr sz="1501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19F5-AD7A-4CED-ACB6-6CD2EEE28D07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4/4/2019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Footer</a:t>
            </a:r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10D3-33D3-4BB5-84AB-1D8EFE048C96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4/4/2019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Footer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96000" y="324300"/>
            <a:ext cx="8352000" cy="8107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396000" y="1135050"/>
            <a:ext cx="8352000" cy="32267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7667860" y="4567225"/>
            <a:ext cx="1080141" cy="2702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D1A9DAE-CBC5-424A-B69F-21811FC1E509}" type="datetime1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4/4/2019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2951484" y="4567225"/>
            <a:ext cx="3240422" cy="2702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Footer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396000" y="4567225"/>
            <a:ext cx="675088" cy="2702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CEFE82-39F2-4F47-8A0C-D5AB3496FA5C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2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2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689" indent="-202689" algn="l" defTabSz="686440" rtl="0" eaLnBrk="1" latinLnBrk="0" hangingPunct="1">
        <a:lnSpc>
          <a:spcPct val="90000"/>
        </a:lnSpc>
        <a:spcBef>
          <a:spcPts val="0"/>
        </a:spcBef>
        <a:spcAft>
          <a:spcPts val="751"/>
        </a:spcAft>
        <a:buFont typeface="Wingdings" panose="05000000000000000000" pitchFamily="2" charset="2"/>
        <a:buChar char="§"/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540504" indent="-202689" algn="l" defTabSz="686440" rtl="0" eaLnBrk="1" latinLnBrk="0" hangingPunct="1">
        <a:lnSpc>
          <a:spcPct val="90000"/>
        </a:lnSpc>
        <a:spcBef>
          <a:spcPts val="0"/>
        </a:spcBef>
        <a:spcAft>
          <a:spcPts val="751"/>
        </a:spcAft>
        <a:buFont typeface="Calibri Light" panose="020F0302020204030204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810756" indent="-202689" algn="l" defTabSz="686440" rtl="0" eaLnBrk="1" latinLnBrk="0" hangingPunct="1">
        <a:lnSpc>
          <a:spcPct val="90000"/>
        </a:lnSpc>
        <a:spcBef>
          <a:spcPts val="0"/>
        </a:spcBef>
        <a:spcAft>
          <a:spcPts val="751"/>
        </a:spcAft>
        <a:buFont typeface="Calibri Light" panose="020F0302020204030204" pitchFamily="34" charset="0"/>
        <a:buChar char="–"/>
        <a:defRPr sz="1201" kern="1200">
          <a:solidFill>
            <a:schemeClr val="tx1"/>
          </a:solidFill>
          <a:latin typeface="+mn-lt"/>
          <a:ea typeface="+mn-ea"/>
          <a:cs typeface="+mn-cs"/>
        </a:defRPr>
      </a:lvl3pPr>
      <a:lvl4pPr marL="1081008" indent="-202689" algn="l" defTabSz="686440" rtl="0" eaLnBrk="1" latinLnBrk="0" hangingPunct="1">
        <a:lnSpc>
          <a:spcPct val="90000"/>
        </a:lnSpc>
        <a:spcBef>
          <a:spcPts val="0"/>
        </a:spcBef>
        <a:spcAft>
          <a:spcPts val="751"/>
        </a:spcAft>
        <a:buFont typeface="Calibri Light" panose="020F0302020204030204" pitchFamily="34" charset="0"/>
        <a:buChar char="–"/>
        <a:defRPr sz="1051" kern="1200">
          <a:solidFill>
            <a:schemeClr val="tx1"/>
          </a:solidFill>
          <a:latin typeface="+mn-lt"/>
          <a:ea typeface="+mn-ea"/>
          <a:cs typeface="+mn-cs"/>
        </a:defRPr>
      </a:lvl4pPr>
      <a:lvl5pPr marL="1351260" indent="-202689" algn="l" defTabSz="686440" rtl="0" eaLnBrk="1" latinLnBrk="0" hangingPunct="1">
        <a:lnSpc>
          <a:spcPct val="90000"/>
        </a:lnSpc>
        <a:spcBef>
          <a:spcPts val="0"/>
        </a:spcBef>
        <a:spcAft>
          <a:spcPts val="751"/>
        </a:spcAft>
        <a:buFont typeface="Calibri Light" panose="020F0302020204030204" pitchFamily="34" charset="0"/>
        <a:buChar char="–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3E1957-B536-9142-992E-267A87C442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837478"/>
            <a:ext cx="9144000" cy="3474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01" y="4874166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74339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339" y="4901192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03248CF-44AF-F84D-8834-23A46B15E1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04002955"/>
              </p:ext>
            </p:extLst>
          </p:nvPr>
        </p:nvGraphicFramePr>
        <p:xfrm>
          <a:off x="1589" y="1193"/>
          <a:ext cx="1587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9" y="1193"/>
                        <a:ext cx="1587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2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7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fif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2249BF-E9A7-E14A-9101-2FE7FCBFA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7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23530"/>
            <a:ext cx="6858000" cy="2657106"/>
          </a:xfrm>
          <a:effectLst>
            <a:outerShdw blurRad="1270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Bourns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®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Components for Battery Management Systems (BMS)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3600" i="1" dirty="0">
                <a:solidFill>
                  <a:schemeClr val="bg1"/>
                </a:solidFill>
                <a:latin typeface="+mn-lt"/>
              </a:rPr>
              <a:t>Innovative solutions that enhance safety and extend battery life </a:t>
            </a:r>
            <a:br>
              <a:rPr lang="en-US" sz="3600" i="1" dirty="0">
                <a:solidFill>
                  <a:schemeClr val="bg1"/>
                </a:solidFill>
                <a:latin typeface="+mn-lt"/>
              </a:rPr>
            </a:br>
            <a:endParaRPr lang="en-US" sz="3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99813"/>
            <a:ext cx="6858000" cy="1108053"/>
          </a:xfrm>
          <a:effectLst>
            <a:outerShdw blurRad="101600" dir="2700000" algn="tl" rotWithShape="0">
              <a:srgbClr val="000000">
                <a:alpha val="30000"/>
              </a:srgb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2102" dirty="0">
                <a:solidFill>
                  <a:schemeClr val="bg1"/>
                </a:solidFill>
              </a:rPr>
              <a:t>Achilles Chiotis, Ph.D.</a:t>
            </a:r>
          </a:p>
          <a:p>
            <a:pPr>
              <a:lnSpc>
                <a:spcPct val="50000"/>
              </a:lnSpc>
            </a:pPr>
            <a:r>
              <a:rPr lang="en-US" sz="2102" dirty="0">
                <a:solidFill>
                  <a:schemeClr val="bg1"/>
                </a:solidFill>
              </a:rPr>
              <a:t>VP Consumer Segment</a:t>
            </a:r>
          </a:p>
          <a:p>
            <a:pPr>
              <a:lnSpc>
                <a:spcPct val="50000"/>
              </a:lnSpc>
            </a:pPr>
            <a:r>
              <a:rPr lang="en-US" sz="2102" dirty="0">
                <a:solidFill>
                  <a:schemeClr val="bg1"/>
                </a:solidFill>
              </a:rPr>
              <a:t>Bourns, Inc.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974055-1074-0F41-B3DB-6622B94EC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33" y="4530162"/>
            <a:ext cx="245994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8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0F3234CA-2A06-6A46-AED5-FABE97A37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595"/>
          <a:stretch/>
        </p:blipFill>
        <p:spPr bwMode="auto">
          <a:xfrm>
            <a:off x="0" y="0"/>
            <a:ext cx="9144000" cy="48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CAF9E-C578-4D6F-A5B7-2B4399CE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Bourns' Innovative BMS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5970-B120-479C-81F6-CA7F17BFB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major Bourns product lines are involved:</a:t>
            </a:r>
          </a:p>
          <a:p>
            <a:pPr lvl="1"/>
            <a:r>
              <a:rPr lang="en-US" dirty="0"/>
              <a:t>Transformers </a:t>
            </a:r>
          </a:p>
          <a:p>
            <a:pPr lvl="2"/>
            <a:r>
              <a:rPr lang="en-US" dirty="0"/>
              <a:t>Reliable AEC-Q200 compliant isolation transformers</a:t>
            </a:r>
          </a:p>
          <a:p>
            <a:pPr lvl="1"/>
            <a:r>
              <a:rPr lang="en-US" dirty="0"/>
              <a:t>Current sensing resistors</a:t>
            </a:r>
          </a:p>
          <a:p>
            <a:pPr lvl="2"/>
            <a:r>
              <a:rPr lang="en-US" dirty="0"/>
              <a:t>AEC-Q200 compliant shunt resistors</a:t>
            </a:r>
          </a:p>
          <a:p>
            <a:pPr lvl="1"/>
            <a:r>
              <a:rPr lang="en-US" dirty="0"/>
              <a:t>Semiconductor protectors</a:t>
            </a:r>
          </a:p>
          <a:p>
            <a:pPr lvl="2"/>
            <a:r>
              <a:rPr lang="en-US" dirty="0"/>
              <a:t>Discrete devices designed to protect sensitive monitoring ICs from faulty conditions</a:t>
            </a:r>
          </a:p>
          <a:p>
            <a:pPr lvl="1"/>
            <a:r>
              <a:rPr lang="en-US" dirty="0"/>
              <a:t>Thermal Cutoff devices (TCO)</a:t>
            </a:r>
          </a:p>
          <a:p>
            <a:pPr lvl="2"/>
            <a:r>
              <a:rPr lang="en-US" dirty="0"/>
              <a:t>Bimetal/PTC hybrid devices providing overtemperature and overcurrent protection</a:t>
            </a:r>
          </a:p>
          <a:p>
            <a:pPr lvl="2"/>
            <a:r>
              <a:rPr lang="en-US" dirty="0"/>
              <a:t>Designed for consumer portable electronics applications </a:t>
            </a:r>
          </a:p>
          <a:p>
            <a:pPr lvl="3"/>
            <a:r>
              <a:rPr lang="en-US" dirty="0"/>
              <a:t>Laptops, tablets, smartphones, digital cameras, battery powered home appliances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8B767-B5B9-442E-B8CC-D45EEC79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B3E83-3424-EE4A-92A9-98AE934BAC6E}"/>
              </a:ext>
            </a:extLst>
          </p:cNvPr>
          <p:cNvSpPr txBox="1"/>
          <p:nvPr/>
        </p:nvSpPr>
        <p:spPr>
          <a:xfrm>
            <a:off x="957430" y="4563863"/>
            <a:ext cx="7379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Users should verify actual device performance in their specific applications. </a:t>
            </a:r>
          </a:p>
        </p:txBody>
      </p:sp>
    </p:spTree>
    <p:extLst>
      <p:ext uri="{BB962C8B-B14F-4D97-AF65-F5344CB8AC3E}">
        <p14:creationId xmlns:p14="http://schemas.microsoft.com/office/powerpoint/2010/main" val="399897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E603-E520-4AD6-A2A6-9E64ACC0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11" y="274098"/>
            <a:ext cx="8390665" cy="140155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BMS Transformers for Isolated Communications in High Voltage BMS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2E73-46D3-4D31-A6DF-81626902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239" y="1316981"/>
            <a:ext cx="5748286" cy="2244002"/>
          </a:xfrm>
        </p:spPr>
        <p:txBody>
          <a:bodyPr>
            <a:noAutofit/>
          </a:bodyPr>
          <a:lstStyle/>
          <a:p>
            <a:r>
              <a:rPr lang="en-US" dirty="0"/>
              <a:t>Bourns engineered a series of BMS transformers</a:t>
            </a:r>
          </a:p>
          <a:p>
            <a:pPr lvl="1"/>
            <a:r>
              <a:rPr lang="en-US" sz="1201" dirty="0"/>
              <a:t>Developed for best protection for isolated communication in high voltage BMS</a:t>
            </a:r>
          </a:p>
          <a:p>
            <a:pPr lvl="1"/>
            <a:r>
              <a:rPr lang="en-US" sz="1201" dirty="0"/>
              <a:t>Meeting high voltage requirements for high-voltage BMS (&gt;1 KV)</a:t>
            </a:r>
          </a:p>
          <a:p>
            <a:pPr lvl="1"/>
            <a:r>
              <a:rPr lang="en-US" sz="1201" dirty="0"/>
              <a:t>Wide operating temperature range of –40 °C to +125 °C</a:t>
            </a:r>
          </a:p>
          <a:p>
            <a:pPr lvl="1"/>
            <a:r>
              <a:rPr lang="en-US" sz="1201" dirty="0"/>
              <a:t>Qualified to work together with ADI and NXP BMS ICs</a:t>
            </a:r>
          </a:p>
          <a:p>
            <a:pPr lvl="1"/>
            <a:r>
              <a:rPr lang="en-US" sz="1201" dirty="0"/>
              <a:t>AEC-Q200 compliant</a:t>
            </a:r>
          </a:p>
          <a:p>
            <a:pPr lvl="1"/>
            <a:r>
              <a:rPr lang="en-US" sz="1201" dirty="0"/>
              <a:t>Provides protection of the communication line from hazardous                           voltages coming from the battery pack, up to rated limits</a:t>
            </a:r>
          </a:p>
          <a:p>
            <a:pPr lvl="1"/>
            <a:endParaRPr lang="en-US" sz="120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BF63-02F5-4314-9FCC-53C7C10C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2296" name="Picture 8" descr="https://ebook.electronics-know-how.com/magazines/ADI_BOURNS_EMEA_Feb-19/content/selecting_bms_transformers/3/Figure_05.jpg">
            <a:extLst>
              <a:ext uri="{FF2B5EF4-FFF2-40B4-BE49-F238E27FC236}">
                <a16:creationId xmlns:a16="http://schemas.microsoft.com/office/drawing/2014/main" id="{C3DA8A8F-C1B8-4D7C-A90B-809F06D8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16" y="2112065"/>
            <a:ext cx="1485277" cy="10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700695-D336-264B-BB57-A8C0F6514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39" y="3423376"/>
            <a:ext cx="5499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357" y="308797"/>
            <a:ext cx="5920502" cy="6035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BMS by Daisy Chain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52865-98D0-4AC8-9BB7-BFD34180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56F1-5A72-4DB9-B97C-642211B38F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20701" y="1188517"/>
            <a:ext cx="1976795" cy="3117287"/>
            <a:chOff x="2784282" y="1352674"/>
            <a:chExt cx="2800794" cy="5035918"/>
          </a:xfrm>
        </p:grpSpPr>
        <p:grpSp>
          <p:nvGrpSpPr>
            <p:cNvPr id="8" name="Group 7"/>
            <p:cNvGrpSpPr/>
            <p:nvPr/>
          </p:nvGrpSpPr>
          <p:grpSpPr>
            <a:xfrm>
              <a:off x="2790463" y="4105218"/>
              <a:ext cx="1013076" cy="382890"/>
              <a:chOff x="2790463" y="4105218"/>
              <a:chExt cx="1013076" cy="382890"/>
            </a:xfrm>
          </p:grpSpPr>
          <p:grpSp>
            <p:nvGrpSpPr>
              <p:cNvPr id="408" name="Group 407"/>
              <p:cNvGrpSpPr>
                <a:grpSpLocks/>
              </p:cNvGrpSpPr>
              <p:nvPr/>
            </p:nvGrpSpPr>
            <p:grpSpPr bwMode="auto">
              <a:xfrm rot="16200000" flipH="1">
                <a:off x="32434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470" name="Group 469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480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81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71" name="Group 470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478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79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72" name="Group 471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476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77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73" name="Group 472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474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75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409" name="Group 408"/>
              <p:cNvGrpSpPr>
                <a:grpSpLocks/>
              </p:cNvGrpSpPr>
              <p:nvPr/>
            </p:nvGrpSpPr>
            <p:grpSpPr bwMode="auto">
              <a:xfrm rot="16200000" flipH="1" flipV="1">
                <a:off x="33577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458" name="Group 457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468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69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59" name="Group 458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466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67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60" name="Group 459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464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65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61" name="Group 460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462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63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410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3300618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11" name="Line 39"/>
              <p:cNvSpPr>
                <a:spLocks noChangeShapeType="1"/>
              </p:cNvSpPr>
              <p:nvPr/>
            </p:nvSpPr>
            <p:spPr bwMode="auto">
              <a:xfrm rot="16200000" flipH="1">
                <a:off x="33577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12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01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13" name="Line 42"/>
              <p:cNvSpPr>
                <a:spLocks noChangeShapeType="1"/>
              </p:cNvSpPr>
              <p:nvPr/>
            </p:nvSpPr>
            <p:spPr bwMode="auto">
              <a:xfrm rot="16200000" flipH="1" flipV="1">
                <a:off x="3281964" y="4009968"/>
                <a:ext cx="0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14" name="Line 43"/>
              <p:cNvSpPr>
                <a:spLocks noChangeShapeType="1"/>
              </p:cNvSpPr>
              <p:nvPr/>
            </p:nvSpPr>
            <p:spPr bwMode="auto">
              <a:xfrm rot="16200000" flipH="1" flipV="1">
                <a:off x="3666379" y="3974388"/>
                <a:ext cx="0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15" name="Line 44"/>
              <p:cNvSpPr>
                <a:spLocks noChangeShapeType="1"/>
              </p:cNvSpPr>
              <p:nvPr/>
            </p:nvSpPr>
            <p:spPr bwMode="auto">
              <a:xfrm rot="16200000" flipV="1">
                <a:off x="3280576" y="4391866"/>
                <a:ext cx="1984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16" name="Line 45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3665561" y="4350130"/>
                <a:ext cx="1632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17" name="Oval 416"/>
              <p:cNvSpPr>
                <a:spLocks noChangeArrowheads="1"/>
              </p:cNvSpPr>
              <p:nvPr/>
            </p:nvSpPr>
            <p:spPr bwMode="auto">
              <a:xfrm rot="16200000" flipH="1">
                <a:off x="3358164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18" name="Oval 417"/>
              <p:cNvSpPr>
                <a:spLocks noChangeArrowheads="1"/>
              </p:cNvSpPr>
              <p:nvPr/>
            </p:nvSpPr>
            <p:spPr bwMode="auto">
              <a:xfrm rot="16200000" flipH="1">
                <a:off x="3512152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grpSp>
            <p:nvGrpSpPr>
              <p:cNvPr id="419" name="Group 418"/>
              <p:cNvGrpSpPr>
                <a:grpSpLocks/>
              </p:cNvGrpSpPr>
              <p:nvPr/>
            </p:nvGrpSpPr>
            <p:grpSpPr bwMode="auto">
              <a:xfrm flipH="1">
                <a:off x="2881913" y="4221407"/>
                <a:ext cx="304801" cy="38100"/>
                <a:chOff x="3600" y="432"/>
                <a:chExt cx="384" cy="48"/>
              </a:xfrm>
            </p:grpSpPr>
            <p:grpSp>
              <p:nvGrpSpPr>
                <p:cNvPr id="446" name="Group 445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456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57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47" name="Group 446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454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55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48" name="Group 447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452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53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49" name="Group 448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450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51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420" name="Group 419"/>
              <p:cNvGrpSpPr>
                <a:grpSpLocks/>
              </p:cNvGrpSpPr>
              <p:nvPr/>
            </p:nvGrpSpPr>
            <p:grpSpPr bwMode="auto">
              <a:xfrm flipH="1" flipV="1">
                <a:off x="2881913" y="4335708"/>
                <a:ext cx="304801" cy="38100"/>
                <a:chOff x="3600" y="432"/>
                <a:chExt cx="384" cy="48"/>
              </a:xfrm>
            </p:grpSpPr>
            <p:grpSp>
              <p:nvGrpSpPr>
                <p:cNvPr id="434" name="Group 433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444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45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35" name="Group 434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442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43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36" name="Group 435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440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41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437" name="Group 436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438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39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421" name="Line 37"/>
              <p:cNvSpPr>
                <a:spLocks noChangeShapeType="1"/>
              </p:cNvSpPr>
              <p:nvPr/>
            </p:nvSpPr>
            <p:spPr bwMode="auto">
              <a:xfrm flipH="1">
                <a:off x="2881913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22" name="Line 39"/>
              <p:cNvSpPr>
                <a:spLocks noChangeShapeType="1"/>
              </p:cNvSpPr>
              <p:nvPr/>
            </p:nvSpPr>
            <p:spPr bwMode="auto">
              <a:xfrm flipH="1">
                <a:off x="2843813" y="422140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23" name="Line 41"/>
              <p:cNvSpPr>
                <a:spLocks noChangeShapeType="1"/>
              </p:cNvSpPr>
              <p:nvPr/>
            </p:nvSpPr>
            <p:spPr bwMode="auto">
              <a:xfrm flipH="1">
                <a:off x="2843813" y="437380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24" name="Line 42"/>
              <p:cNvSpPr>
                <a:spLocks noChangeShapeType="1"/>
              </p:cNvSpPr>
              <p:nvPr/>
            </p:nvSpPr>
            <p:spPr bwMode="auto">
              <a:xfrm flipH="1" flipV="1">
                <a:off x="3186714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25" name="Line 43"/>
              <p:cNvSpPr>
                <a:spLocks noChangeShapeType="1"/>
              </p:cNvSpPr>
              <p:nvPr/>
            </p:nvSpPr>
            <p:spPr bwMode="auto">
              <a:xfrm flipH="1" flipV="1">
                <a:off x="3186714" y="4373807"/>
                <a:ext cx="0" cy="1123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26" name="Line 44"/>
              <p:cNvSpPr>
                <a:spLocks noChangeShapeType="1"/>
              </p:cNvSpPr>
              <p:nvPr/>
            </p:nvSpPr>
            <p:spPr bwMode="auto">
              <a:xfrm flipH="1" flipV="1">
                <a:off x="2843813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27" name="Line 45"/>
              <p:cNvSpPr>
                <a:spLocks noChangeShapeType="1"/>
              </p:cNvSpPr>
              <p:nvPr/>
            </p:nvSpPr>
            <p:spPr bwMode="auto">
              <a:xfrm flipH="1" flipV="1">
                <a:off x="2843813" y="4373808"/>
                <a:ext cx="0" cy="1123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28" name="Oval 427"/>
              <p:cNvSpPr>
                <a:spLocks noChangeArrowheads="1"/>
              </p:cNvSpPr>
              <p:nvPr/>
            </p:nvSpPr>
            <p:spPr bwMode="auto">
              <a:xfrm flipH="1">
                <a:off x="3128770" y="4202357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29" name="Oval 428"/>
              <p:cNvSpPr>
                <a:spLocks noChangeArrowheads="1"/>
              </p:cNvSpPr>
              <p:nvPr/>
            </p:nvSpPr>
            <p:spPr bwMode="auto">
              <a:xfrm flipH="1">
                <a:off x="3128770" y="4356345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cxnSp>
            <p:nvCxnSpPr>
              <p:cNvPr id="430" name="Straight Connector 429"/>
              <p:cNvCxnSpPr/>
              <p:nvPr/>
            </p:nvCxnSpPr>
            <p:spPr>
              <a:xfrm flipH="1">
                <a:off x="2790464" y="4105218"/>
                <a:ext cx="533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flipH="1">
                <a:off x="2790463" y="4486123"/>
                <a:ext cx="533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1160" y="413059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33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358164" y="412615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109170" y="1365223"/>
              <a:ext cx="80963" cy="355600"/>
              <a:chOff x="2278538" y="1396205"/>
              <a:chExt cx="80963" cy="355600"/>
            </a:xfrm>
          </p:grpSpPr>
          <p:sp>
            <p:nvSpPr>
              <p:cNvPr id="402" name="Line 10"/>
              <p:cNvSpPr>
                <a:spLocks noChangeShapeType="1"/>
              </p:cNvSpPr>
              <p:nvPr/>
            </p:nvSpPr>
            <p:spPr bwMode="auto">
              <a:xfrm>
                <a:off x="2319813" y="1396205"/>
                <a:ext cx="0" cy="35560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83" tIns="25741" rIns="51483" bIns="2574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03" name="Line 11"/>
              <p:cNvSpPr>
                <a:spLocks noChangeShapeType="1"/>
              </p:cNvSpPr>
              <p:nvPr/>
            </p:nvSpPr>
            <p:spPr bwMode="auto">
              <a:xfrm>
                <a:off x="2319813" y="1454942"/>
                <a:ext cx="0" cy="220662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83" tIns="25741" rIns="51483" bIns="2574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2278538" y="1447005"/>
                <a:ext cx="80963" cy="238125"/>
              </a:xfrm>
              <a:custGeom>
                <a:avLst/>
                <a:gdLst>
                  <a:gd name="T0" fmla="*/ 29 w 51"/>
                  <a:gd name="T1" fmla="*/ 150 h 150"/>
                  <a:gd name="T2" fmla="*/ 0 w 51"/>
                  <a:gd name="T3" fmla="*/ 136 h 150"/>
                  <a:gd name="T4" fmla="*/ 51 w 51"/>
                  <a:gd name="T5" fmla="*/ 110 h 150"/>
                  <a:gd name="T6" fmla="*/ 0 w 51"/>
                  <a:gd name="T7" fmla="*/ 87 h 150"/>
                  <a:gd name="T8" fmla="*/ 51 w 51"/>
                  <a:gd name="T9" fmla="*/ 62 h 150"/>
                  <a:gd name="T10" fmla="*/ 0 w 51"/>
                  <a:gd name="T11" fmla="*/ 36 h 150"/>
                  <a:gd name="T12" fmla="*/ 51 w 51"/>
                  <a:gd name="T13" fmla="*/ 11 h 150"/>
                  <a:gd name="T14" fmla="*/ 23 w 51"/>
                  <a:gd name="T1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50">
                    <a:moveTo>
                      <a:pt x="29" y="150"/>
                    </a:moveTo>
                    <a:lnTo>
                      <a:pt x="0" y="136"/>
                    </a:lnTo>
                    <a:lnTo>
                      <a:pt x="51" y="110"/>
                    </a:lnTo>
                    <a:lnTo>
                      <a:pt x="0" y="87"/>
                    </a:lnTo>
                    <a:lnTo>
                      <a:pt x="51" y="62"/>
                    </a:lnTo>
                    <a:lnTo>
                      <a:pt x="0" y="36"/>
                    </a:lnTo>
                    <a:lnTo>
                      <a:pt x="51" y="11"/>
                    </a:lnTo>
                    <a:lnTo>
                      <a:pt x="23" y="0"/>
                    </a:lnTo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83" tIns="25741" rIns="51483" bIns="2574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05" name="Line 39"/>
              <p:cNvSpPr>
                <a:spLocks noChangeShapeType="1"/>
              </p:cNvSpPr>
              <p:nvPr/>
            </p:nvSpPr>
            <p:spPr bwMode="auto">
              <a:xfrm>
                <a:off x="2319813" y="1396205"/>
                <a:ext cx="0" cy="35560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83" tIns="25741" rIns="51483" bIns="2574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06" name="Line 40"/>
              <p:cNvSpPr>
                <a:spLocks noChangeShapeType="1"/>
              </p:cNvSpPr>
              <p:nvPr/>
            </p:nvSpPr>
            <p:spPr bwMode="auto">
              <a:xfrm>
                <a:off x="2319813" y="1454942"/>
                <a:ext cx="0" cy="220662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83" tIns="25741" rIns="51483" bIns="2574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07" name="Freeform 406"/>
              <p:cNvSpPr>
                <a:spLocks/>
              </p:cNvSpPr>
              <p:nvPr/>
            </p:nvSpPr>
            <p:spPr bwMode="auto">
              <a:xfrm>
                <a:off x="2278538" y="1447005"/>
                <a:ext cx="80963" cy="238125"/>
              </a:xfrm>
              <a:custGeom>
                <a:avLst/>
                <a:gdLst>
                  <a:gd name="T0" fmla="*/ 29 w 51"/>
                  <a:gd name="T1" fmla="*/ 150 h 150"/>
                  <a:gd name="T2" fmla="*/ 0 w 51"/>
                  <a:gd name="T3" fmla="*/ 136 h 150"/>
                  <a:gd name="T4" fmla="*/ 51 w 51"/>
                  <a:gd name="T5" fmla="*/ 110 h 150"/>
                  <a:gd name="T6" fmla="*/ 0 w 51"/>
                  <a:gd name="T7" fmla="*/ 87 h 150"/>
                  <a:gd name="T8" fmla="*/ 51 w 51"/>
                  <a:gd name="T9" fmla="*/ 62 h 150"/>
                  <a:gd name="T10" fmla="*/ 0 w 51"/>
                  <a:gd name="T11" fmla="*/ 36 h 150"/>
                  <a:gd name="T12" fmla="*/ 51 w 51"/>
                  <a:gd name="T13" fmla="*/ 11 h 150"/>
                  <a:gd name="T14" fmla="*/ 23 w 51"/>
                  <a:gd name="T1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50">
                    <a:moveTo>
                      <a:pt x="29" y="150"/>
                    </a:moveTo>
                    <a:lnTo>
                      <a:pt x="0" y="136"/>
                    </a:lnTo>
                    <a:lnTo>
                      <a:pt x="51" y="110"/>
                    </a:lnTo>
                    <a:lnTo>
                      <a:pt x="0" y="87"/>
                    </a:lnTo>
                    <a:lnTo>
                      <a:pt x="51" y="62"/>
                    </a:lnTo>
                    <a:lnTo>
                      <a:pt x="0" y="36"/>
                    </a:lnTo>
                    <a:lnTo>
                      <a:pt x="51" y="11"/>
                    </a:lnTo>
                    <a:lnTo>
                      <a:pt x="23" y="0"/>
                    </a:lnTo>
                  </a:path>
                </a:pathLst>
              </a:custGeom>
              <a:noFill/>
              <a:ln w="28575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83" tIns="25741" rIns="51483" bIns="25741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 flipV="1">
              <a:off x="2790191" y="1352674"/>
              <a:ext cx="359942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784282" y="1734468"/>
              <a:ext cx="365851" cy="57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2786185" y="3387346"/>
              <a:ext cx="1013076" cy="382890"/>
              <a:chOff x="2790463" y="4105218"/>
              <a:chExt cx="1013076" cy="382890"/>
            </a:xfrm>
          </p:grpSpPr>
          <p:grpSp>
            <p:nvGrpSpPr>
              <p:cNvPr id="328" name="Group 327"/>
              <p:cNvGrpSpPr>
                <a:grpSpLocks/>
              </p:cNvGrpSpPr>
              <p:nvPr/>
            </p:nvGrpSpPr>
            <p:grpSpPr bwMode="auto">
              <a:xfrm rot="16200000" flipH="1">
                <a:off x="32434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390" name="Group 389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400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401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91" name="Group 390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398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99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92" name="Group 391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396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97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93" name="Group 392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394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95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329" name="Group 328"/>
              <p:cNvGrpSpPr>
                <a:grpSpLocks/>
              </p:cNvGrpSpPr>
              <p:nvPr/>
            </p:nvGrpSpPr>
            <p:grpSpPr bwMode="auto">
              <a:xfrm rot="16200000" flipH="1" flipV="1">
                <a:off x="33577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378" name="Group 377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388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89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79" name="Group 378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386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87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80" name="Group 379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384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85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81" name="Group 380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382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83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330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3300618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31" name="Line 39"/>
              <p:cNvSpPr>
                <a:spLocks noChangeShapeType="1"/>
              </p:cNvSpPr>
              <p:nvPr/>
            </p:nvSpPr>
            <p:spPr bwMode="auto">
              <a:xfrm rot="16200000" flipH="1">
                <a:off x="33577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32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01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33" name="Line 42"/>
              <p:cNvSpPr>
                <a:spLocks noChangeShapeType="1"/>
              </p:cNvSpPr>
              <p:nvPr/>
            </p:nvSpPr>
            <p:spPr bwMode="auto">
              <a:xfrm rot="16200000" flipH="1" flipV="1">
                <a:off x="3281964" y="4009968"/>
                <a:ext cx="0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34" name="Line 43"/>
              <p:cNvSpPr>
                <a:spLocks noChangeShapeType="1"/>
              </p:cNvSpPr>
              <p:nvPr/>
            </p:nvSpPr>
            <p:spPr bwMode="auto">
              <a:xfrm rot="16200000" flipH="1" flipV="1">
                <a:off x="3666379" y="3974388"/>
                <a:ext cx="0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35" name="Line 44"/>
              <p:cNvSpPr>
                <a:spLocks noChangeShapeType="1"/>
              </p:cNvSpPr>
              <p:nvPr/>
            </p:nvSpPr>
            <p:spPr bwMode="auto">
              <a:xfrm rot="16200000" flipV="1">
                <a:off x="3280576" y="4391866"/>
                <a:ext cx="1984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36" name="Line 45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3665561" y="4350130"/>
                <a:ext cx="1632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37" name="Oval 336"/>
              <p:cNvSpPr>
                <a:spLocks noChangeArrowheads="1"/>
              </p:cNvSpPr>
              <p:nvPr/>
            </p:nvSpPr>
            <p:spPr bwMode="auto">
              <a:xfrm rot="16200000" flipH="1">
                <a:off x="3358164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38" name="Oval 337"/>
              <p:cNvSpPr>
                <a:spLocks noChangeArrowheads="1"/>
              </p:cNvSpPr>
              <p:nvPr/>
            </p:nvSpPr>
            <p:spPr bwMode="auto">
              <a:xfrm rot="16200000" flipH="1">
                <a:off x="3512152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grpSp>
            <p:nvGrpSpPr>
              <p:cNvPr id="339" name="Group 338"/>
              <p:cNvGrpSpPr>
                <a:grpSpLocks/>
              </p:cNvGrpSpPr>
              <p:nvPr/>
            </p:nvGrpSpPr>
            <p:grpSpPr bwMode="auto">
              <a:xfrm flipH="1">
                <a:off x="2881913" y="4221407"/>
                <a:ext cx="304801" cy="38100"/>
                <a:chOff x="3600" y="432"/>
                <a:chExt cx="384" cy="48"/>
              </a:xfrm>
            </p:grpSpPr>
            <p:grpSp>
              <p:nvGrpSpPr>
                <p:cNvPr id="366" name="Group 365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376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77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67" name="Group 366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374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75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68" name="Group 367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372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73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69" name="Group 368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370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71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340" name="Group 339"/>
              <p:cNvGrpSpPr>
                <a:grpSpLocks/>
              </p:cNvGrpSpPr>
              <p:nvPr/>
            </p:nvGrpSpPr>
            <p:grpSpPr bwMode="auto">
              <a:xfrm flipH="1" flipV="1">
                <a:off x="2881913" y="4335708"/>
                <a:ext cx="304801" cy="38100"/>
                <a:chOff x="3600" y="432"/>
                <a:chExt cx="384" cy="48"/>
              </a:xfrm>
            </p:grpSpPr>
            <p:grpSp>
              <p:nvGrpSpPr>
                <p:cNvPr id="354" name="Group 353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364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65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55" name="Group 354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362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63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56" name="Group 355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360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61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57" name="Group 356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358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59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341" name="Line 37"/>
              <p:cNvSpPr>
                <a:spLocks noChangeShapeType="1"/>
              </p:cNvSpPr>
              <p:nvPr/>
            </p:nvSpPr>
            <p:spPr bwMode="auto">
              <a:xfrm flipH="1">
                <a:off x="2881913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42" name="Line 39"/>
              <p:cNvSpPr>
                <a:spLocks noChangeShapeType="1"/>
              </p:cNvSpPr>
              <p:nvPr/>
            </p:nvSpPr>
            <p:spPr bwMode="auto">
              <a:xfrm flipH="1">
                <a:off x="2843813" y="422140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43" name="Line 41"/>
              <p:cNvSpPr>
                <a:spLocks noChangeShapeType="1"/>
              </p:cNvSpPr>
              <p:nvPr/>
            </p:nvSpPr>
            <p:spPr bwMode="auto">
              <a:xfrm flipH="1">
                <a:off x="2843813" y="437380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44" name="Line 42"/>
              <p:cNvSpPr>
                <a:spLocks noChangeShapeType="1"/>
              </p:cNvSpPr>
              <p:nvPr/>
            </p:nvSpPr>
            <p:spPr bwMode="auto">
              <a:xfrm flipH="1" flipV="1">
                <a:off x="3186714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45" name="Line 43"/>
              <p:cNvSpPr>
                <a:spLocks noChangeShapeType="1"/>
              </p:cNvSpPr>
              <p:nvPr/>
            </p:nvSpPr>
            <p:spPr bwMode="auto">
              <a:xfrm flipH="1" flipV="1">
                <a:off x="3186714" y="4373807"/>
                <a:ext cx="0" cy="1123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46" name="Line 44"/>
              <p:cNvSpPr>
                <a:spLocks noChangeShapeType="1"/>
              </p:cNvSpPr>
              <p:nvPr/>
            </p:nvSpPr>
            <p:spPr bwMode="auto">
              <a:xfrm flipH="1" flipV="1">
                <a:off x="2843813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47" name="Line 45"/>
              <p:cNvSpPr>
                <a:spLocks noChangeShapeType="1"/>
              </p:cNvSpPr>
              <p:nvPr/>
            </p:nvSpPr>
            <p:spPr bwMode="auto">
              <a:xfrm flipH="1" flipV="1">
                <a:off x="2843813" y="4373808"/>
                <a:ext cx="0" cy="1123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 flipH="1">
                <a:off x="3128770" y="4202357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49" name="Oval 348"/>
              <p:cNvSpPr>
                <a:spLocks noChangeArrowheads="1"/>
              </p:cNvSpPr>
              <p:nvPr/>
            </p:nvSpPr>
            <p:spPr bwMode="auto">
              <a:xfrm flipH="1">
                <a:off x="3128770" y="4356345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cxnSp>
            <p:nvCxnSpPr>
              <p:cNvPr id="350" name="Straight Connector 349"/>
              <p:cNvCxnSpPr/>
              <p:nvPr/>
            </p:nvCxnSpPr>
            <p:spPr>
              <a:xfrm flipH="1">
                <a:off x="2790464" y="4105218"/>
                <a:ext cx="533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 flipH="1">
                <a:off x="2790463" y="4486123"/>
                <a:ext cx="533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1160" y="413059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53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358164" y="412615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794842" y="6003210"/>
              <a:ext cx="1013076" cy="382890"/>
              <a:chOff x="2790463" y="4105218"/>
              <a:chExt cx="1013076" cy="382890"/>
            </a:xfrm>
          </p:grpSpPr>
          <p:grpSp>
            <p:nvGrpSpPr>
              <p:cNvPr id="254" name="Group 253"/>
              <p:cNvGrpSpPr>
                <a:grpSpLocks/>
              </p:cNvGrpSpPr>
              <p:nvPr/>
            </p:nvGrpSpPr>
            <p:grpSpPr bwMode="auto">
              <a:xfrm rot="16200000" flipH="1">
                <a:off x="32434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316" name="Group 315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326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27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17" name="Group 316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324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25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18" name="Group 317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322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23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19" name="Group 318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320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21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255" name="Group 254"/>
              <p:cNvGrpSpPr>
                <a:grpSpLocks/>
              </p:cNvGrpSpPr>
              <p:nvPr/>
            </p:nvGrpSpPr>
            <p:grpSpPr bwMode="auto">
              <a:xfrm rot="16200000" flipH="1" flipV="1">
                <a:off x="33577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304" name="Group 303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314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15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05" name="Group 304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312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13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06" name="Group 305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310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11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307" name="Group 306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308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09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256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3300618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57" name="Line 39"/>
              <p:cNvSpPr>
                <a:spLocks noChangeShapeType="1"/>
              </p:cNvSpPr>
              <p:nvPr/>
            </p:nvSpPr>
            <p:spPr bwMode="auto">
              <a:xfrm rot="16200000" flipH="1">
                <a:off x="33577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58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01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59" name="Line 42"/>
              <p:cNvSpPr>
                <a:spLocks noChangeShapeType="1"/>
              </p:cNvSpPr>
              <p:nvPr/>
            </p:nvSpPr>
            <p:spPr bwMode="auto">
              <a:xfrm rot="16200000" flipH="1" flipV="1">
                <a:off x="3281964" y="4009968"/>
                <a:ext cx="0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60" name="Line 43"/>
              <p:cNvSpPr>
                <a:spLocks noChangeShapeType="1"/>
              </p:cNvSpPr>
              <p:nvPr/>
            </p:nvSpPr>
            <p:spPr bwMode="auto">
              <a:xfrm rot="16200000" flipH="1" flipV="1">
                <a:off x="3666379" y="3974388"/>
                <a:ext cx="0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61" name="Line 44"/>
              <p:cNvSpPr>
                <a:spLocks noChangeShapeType="1"/>
              </p:cNvSpPr>
              <p:nvPr/>
            </p:nvSpPr>
            <p:spPr bwMode="auto">
              <a:xfrm rot="16200000" flipV="1">
                <a:off x="3280576" y="4391866"/>
                <a:ext cx="1984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62" name="Line 45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3665561" y="4350130"/>
                <a:ext cx="1632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63" name="Oval 262"/>
              <p:cNvSpPr>
                <a:spLocks noChangeArrowheads="1"/>
              </p:cNvSpPr>
              <p:nvPr/>
            </p:nvSpPr>
            <p:spPr bwMode="auto">
              <a:xfrm rot="16200000" flipH="1">
                <a:off x="3358164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64" name="Oval 263"/>
              <p:cNvSpPr>
                <a:spLocks noChangeArrowheads="1"/>
              </p:cNvSpPr>
              <p:nvPr/>
            </p:nvSpPr>
            <p:spPr bwMode="auto">
              <a:xfrm rot="16200000" flipH="1">
                <a:off x="3512152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grpSp>
            <p:nvGrpSpPr>
              <p:cNvPr id="265" name="Group 264"/>
              <p:cNvGrpSpPr>
                <a:grpSpLocks/>
              </p:cNvGrpSpPr>
              <p:nvPr/>
            </p:nvGrpSpPr>
            <p:grpSpPr bwMode="auto">
              <a:xfrm flipH="1">
                <a:off x="2881913" y="4221407"/>
                <a:ext cx="304801" cy="38100"/>
                <a:chOff x="3600" y="432"/>
                <a:chExt cx="384" cy="48"/>
              </a:xfrm>
            </p:grpSpPr>
            <p:grpSp>
              <p:nvGrpSpPr>
                <p:cNvPr id="292" name="Group 291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302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03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93" name="Group 292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300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301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94" name="Group 293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298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99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95" name="Group 294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296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97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266" name="Group 265"/>
              <p:cNvGrpSpPr>
                <a:grpSpLocks/>
              </p:cNvGrpSpPr>
              <p:nvPr/>
            </p:nvGrpSpPr>
            <p:grpSpPr bwMode="auto">
              <a:xfrm flipH="1" flipV="1">
                <a:off x="2881913" y="4335708"/>
                <a:ext cx="304801" cy="38100"/>
                <a:chOff x="3600" y="432"/>
                <a:chExt cx="384" cy="48"/>
              </a:xfrm>
            </p:grpSpPr>
            <p:grpSp>
              <p:nvGrpSpPr>
                <p:cNvPr id="280" name="Group 279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290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91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81" name="Group 280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288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89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82" name="Group 281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286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87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83" name="Group 282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284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85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267" name="Line 37"/>
              <p:cNvSpPr>
                <a:spLocks noChangeShapeType="1"/>
              </p:cNvSpPr>
              <p:nvPr/>
            </p:nvSpPr>
            <p:spPr bwMode="auto">
              <a:xfrm flipH="1">
                <a:off x="2881913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68" name="Line 39"/>
              <p:cNvSpPr>
                <a:spLocks noChangeShapeType="1"/>
              </p:cNvSpPr>
              <p:nvPr/>
            </p:nvSpPr>
            <p:spPr bwMode="auto">
              <a:xfrm flipH="1">
                <a:off x="2843813" y="422140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69" name="Line 41"/>
              <p:cNvSpPr>
                <a:spLocks noChangeShapeType="1"/>
              </p:cNvSpPr>
              <p:nvPr/>
            </p:nvSpPr>
            <p:spPr bwMode="auto">
              <a:xfrm flipH="1">
                <a:off x="2843813" y="437380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70" name="Line 42"/>
              <p:cNvSpPr>
                <a:spLocks noChangeShapeType="1"/>
              </p:cNvSpPr>
              <p:nvPr/>
            </p:nvSpPr>
            <p:spPr bwMode="auto">
              <a:xfrm flipH="1" flipV="1">
                <a:off x="3186714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71" name="Line 43"/>
              <p:cNvSpPr>
                <a:spLocks noChangeShapeType="1"/>
              </p:cNvSpPr>
              <p:nvPr/>
            </p:nvSpPr>
            <p:spPr bwMode="auto">
              <a:xfrm flipH="1" flipV="1">
                <a:off x="3186714" y="4373807"/>
                <a:ext cx="0" cy="1123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72" name="Line 44"/>
              <p:cNvSpPr>
                <a:spLocks noChangeShapeType="1"/>
              </p:cNvSpPr>
              <p:nvPr/>
            </p:nvSpPr>
            <p:spPr bwMode="auto">
              <a:xfrm flipH="1" flipV="1">
                <a:off x="2843813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73" name="Line 45"/>
              <p:cNvSpPr>
                <a:spLocks noChangeShapeType="1"/>
              </p:cNvSpPr>
              <p:nvPr/>
            </p:nvSpPr>
            <p:spPr bwMode="auto">
              <a:xfrm flipH="1" flipV="1">
                <a:off x="2843813" y="4373808"/>
                <a:ext cx="0" cy="1123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74" name="Oval 273"/>
              <p:cNvSpPr>
                <a:spLocks noChangeArrowheads="1"/>
              </p:cNvSpPr>
              <p:nvPr/>
            </p:nvSpPr>
            <p:spPr bwMode="auto">
              <a:xfrm flipH="1">
                <a:off x="3128770" y="4202357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75" name="Oval 274"/>
              <p:cNvSpPr>
                <a:spLocks noChangeArrowheads="1"/>
              </p:cNvSpPr>
              <p:nvPr/>
            </p:nvSpPr>
            <p:spPr bwMode="auto">
              <a:xfrm flipH="1">
                <a:off x="3128770" y="4356345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cxnSp>
            <p:nvCxnSpPr>
              <p:cNvPr id="276" name="Straight Connector 275"/>
              <p:cNvCxnSpPr/>
              <p:nvPr/>
            </p:nvCxnSpPr>
            <p:spPr>
              <a:xfrm flipH="1">
                <a:off x="2790464" y="4105218"/>
                <a:ext cx="533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H="1">
                <a:off x="2790463" y="4486123"/>
                <a:ext cx="533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1160" y="413059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79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358164" y="412615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790564" y="5285338"/>
              <a:ext cx="1013076" cy="382890"/>
              <a:chOff x="2790463" y="4105218"/>
              <a:chExt cx="1013076" cy="382890"/>
            </a:xfrm>
          </p:grpSpPr>
          <p:grpSp>
            <p:nvGrpSpPr>
              <p:cNvPr id="180" name="Group 179"/>
              <p:cNvGrpSpPr>
                <a:grpSpLocks/>
              </p:cNvGrpSpPr>
              <p:nvPr/>
            </p:nvGrpSpPr>
            <p:grpSpPr bwMode="auto">
              <a:xfrm rot="16200000" flipH="1">
                <a:off x="32434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242" name="Group 241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252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53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43" name="Group 242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250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51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44" name="Group 243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248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49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45" name="Group 244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246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47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181" name="Group 180"/>
              <p:cNvGrpSpPr>
                <a:grpSpLocks/>
              </p:cNvGrpSpPr>
              <p:nvPr/>
            </p:nvGrpSpPr>
            <p:grpSpPr bwMode="auto">
              <a:xfrm rot="16200000" flipH="1" flipV="1">
                <a:off x="33577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230" name="Group 229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240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41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31" name="Group 230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238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39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32" name="Group 231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236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37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33" name="Group 232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234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35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182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3300618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3" name="Line 39"/>
              <p:cNvSpPr>
                <a:spLocks noChangeShapeType="1"/>
              </p:cNvSpPr>
              <p:nvPr/>
            </p:nvSpPr>
            <p:spPr bwMode="auto">
              <a:xfrm rot="16200000" flipH="1">
                <a:off x="33577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4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01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5" name="Line 42"/>
              <p:cNvSpPr>
                <a:spLocks noChangeShapeType="1"/>
              </p:cNvSpPr>
              <p:nvPr/>
            </p:nvSpPr>
            <p:spPr bwMode="auto">
              <a:xfrm rot="16200000" flipH="1" flipV="1">
                <a:off x="3281964" y="4009968"/>
                <a:ext cx="0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6" name="Line 43"/>
              <p:cNvSpPr>
                <a:spLocks noChangeShapeType="1"/>
              </p:cNvSpPr>
              <p:nvPr/>
            </p:nvSpPr>
            <p:spPr bwMode="auto">
              <a:xfrm rot="16200000" flipH="1" flipV="1">
                <a:off x="3666379" y="3974388"/>
                <a:ext cx="0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7" name="Line 44"/>
              <p:cNvSpPr>
                <a:spLocks noChangeShapeType="1"/>
              </p:cNvSpPr>
              <p:nvPr/>
            </p:nvSpPr>
            <p:spPr bwMode="auto">
              <a:xfrm rot="16200000" flipV="1">
                <a:off x="3280576" y="4391866"/>
                <a:ext cx="1984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8" name="Line 45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3665561" y="4350130"/>
                <a:ext cx="1632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89" name="Oval 188"/>
              <p:cNvSpPr>
                <a:spLocks noChangeArrowheads="1"/>
              </p:cNvSpPr>
              <p:nvPr/>
            </p:nvSpPr>
            <p:spPr bwMode="auto">
              <a:xfrm rot="16200000" flipH="1">
                <a:off x="3358164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90" name="Oval 189"/>
              <p:cNvSpPr>
                <a:spLocks noChangeArrowheads="1"/>
              </p:cNvSpPr>
              <p:nvPr/>
            </p:nvSpPr>
            <p:spPr bwMode="auto">
              <a:xfrm rot="16200000" flipH="1">
                <a:off x="3512152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grpSp>
            <p:nvGrpSpPr>
              <p:cNvPr id="191" name="Group 190"/>
              <p:cNvGrpSpPr>
                <a:grpSpLocks/>
              </p:cNvGrpSpPr>
              <p:nvPr/>
            </p:nvGrpSpPr>
            <p:grpSpPr bwMode="auto">
              <a:xfrm flipH="1">
                <a:off x="2881913" y="4221407"/>
                <a:ext cx="304801" cy="38100"/>
                <a:chOff x="3600" y="432"/>
                <a:chExt cx="384" cy="48"/>
              </a:xfrm>
            </p:grpSpPr>
            <p:grpSp>
              <p:nvGrpSpPr>
                <p:cNvPr id="218" name="Group 217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228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29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19" name="Group 218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226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27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20" name="Group 219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224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25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21" name="Group 220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222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23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192" name="Group 191"/>
              <p:cNvGrpSpPr>
                <a:grpSpLocks/>
              </p:cNvGrpSpPr>
              <p:nvPr/>
            </p:nvGrpSpPr>
            <p:grpSpPr bwMode="auto">
              <a:xfrm flipH="1" flipV="1">
                <a:off x="2881913" y="4335708"/>
                <a:ext cx="304801" cy="38100"/>
                <a:chOff x="3600" y="432"/>
                <a:chExt cx="384" cy="48"/>
              </a:xfrm>
            </p:grpSpPr>
            <p:grpSp>
              <p:nvGrpSpPr>
                <p:cNvPr id="206" name="Group 205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216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17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07" name="Group 206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214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15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08" name="Group 207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212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13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209" name="Group 208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210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211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193" name="Line 37"/>
              <p:cNvSpPr>
                <a:spLocks noChangeShapeType="1"/>
              </p:cNvSpPr>
              <p:nvPr/>
            </p:nvSpPr>
            <p:spPr bwMode="auto">
              <a:xfrm flipH="1">
                <a:off x="2881913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94" name="Line 39"/>
              <p:cNvSpPr>
                <a:spLocks noChangeShapeType="1"/>
              </p:cNvSpPr>
              <p:nvPr/>
            </p:nvSpPr>
            <p:spPr bwMode="auto">
              <a:xfrm flipH="1">
                <a:off x="2843813" y="422140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95" name="Line 41"/>
              <p:cNvSpPr>
                <a:spLocks noChangeShapeType="1"/>
              </p:cNvSpPr>
              <p:nvPr/>
            </p:nvSpPr>
            <p:spPr bwMode="auto">
              <a:xfrm flipH="1">
                <a:off x="2843813" y="437380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96" name="Line 42"/>
              <p:cNvSpPr>
                <a:spLocks noChangeShapeType="1"/>
              </p:cNvSpPr>
              <p:nvPr/>
            </p:nvSpPr>
            <p:spPr bwMode="auto">
              <a:xfrm flipH="1" flipV="1">
                <a:off x="3186714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97" name="Line 43"/>
              <p:cNvSpPr>
                <a:spLocks noChangeShapeType="1"/>
              </p:cNvSpPr>
              <p:nvPr/>
            </p:nvSpPr>
            <p:spPr bwMode="auto">
              <a:xfrm flipH="1" flipV="1">
                <a:off x="3186714" y="4373807"/>
                <a:ext cx="0" cy="1123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98" name="Line 44"/>
              <p:cNvSpPr>
                <a:spLocks noChangeShapeType="1"/>
              </p:cNvSpPr>
              <p:nvPr/>
            </p:nvSpPr>
            <p:spPr bwMode="auto">
              <a:xfrm flipH="1" flipV="1">
                <a:off x="2843813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99" name="Line 45"/>
              <p:cNvSpPr>
                <a:spLocks noChangeShapeType="1"/>
              </p:cNvSpPr>
              <p:nvPr/>
            </p:nvSpPr>
            <p:spPr bwMode="auto">
              <a:xfrm flipH="1" flipV="1">
                <a:off x="2843813" y="4373808"/>
                <a:ext cx="0" cy="1123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00" name="Oval 199"/>
              <p:cNvSpPr>
                <a:spLocks noChangeArrowheads="1"/>
              </p:cNvSpPr>
              <p:nvPr/>
            </p:nvSpPr>
            <p:spPr bwMode="auto">
              <a:xfrm flipH="1">
                <a:off x="3128770" y="4202357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01" name="Oval 200"/>
              <p:cNvSpPr>
                <a:spLocks noChangeArrowheads="1"/>
              </p:cNvSpPr>
              <p:nvPr/>
            </p:nvSpPr>
            <p:spPr bwMode="auto">
              <a:xfrm flipH="1">
                <a:off x="3128770" y="4356345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cxnSp>
            <p:nvCxnSpPr>
              <p:cNvPr id="202" name="Straight Connector 201"/>
              <p:cNvCxnSpPr/>
              <p:nvPr/>
            </p:nvCxnSpPr>
            <p:spPr>
              <a:xfrm flipH="1">
                <a:off x="2790464" y="4105218"/>
                <a:ext cx="533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2790463" y="4486123"/>
                <a:ext cx="533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1160" y="413059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205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358164" y="412615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795010" y="2091787"/>
              <a:ext cx="1013076" cy="382890"/>
              <a:chOff x="2790463" y="4105218"/>
              <a:chExt cx="1013076" cy="382890"/>
            </a:xfrm>
          </p:grpSpPr>
          <p:grpSp>
            <p:nvGrpSpPr>
              <p:cNvPr id="106" name="Group 105"/>
              <p:cNvGrpSpPr>
                <a:grpSpLocks/>
              </p:cNvGrpSpPr>
              <p:nvPr/>
            </p:nvGrpSpPr>
            <p:grpSpPr bwMode="auto">
              <a:xfrm rot="16200000" flipH="1">
                <a:off x="32434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168" name="Group 167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178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79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69" name="Group 168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176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77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70" name="Group 169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174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75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71" name="Group 170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172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73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107" name="Group 106"/>
              <p:cNvGrpSpPr>
                <a:grpSpLocks/>
              </p:cNvGrpSpPr>
              <p:nvPr/>
            </p:nvGrpSpPr>
            <p:grpSpPr bwMode="auto">
              <a:xfrm rot="16200000" flipH="1" flipV="1">
                <a:off x="33577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156" name="Group 155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166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67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57" name="Group 156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164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65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58" name="Group 157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162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63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59" name="Group 158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160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61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108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3300618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09" name="Line 39"/>
              <p:cNvSpPr>
                <a:spLocks noChangeShapeType="1"/>
              </p:cNvSpPr>
              <p:nvPr/>
            </p:nvSpPr>
            <p:spPr bwMode="auto">
              <a:xfrm rot="16200000" flipH="1">
                <a:off x="33577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10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01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11" name="Line 42"/>
              <p:cNvSpPr>
                <a:spLocks noChangeShapeType="1"/>
              </p:cNvSpPr>
              <p:nvPr/>
            </p:nvSpPr>
            <p:spPr bwMode="auto">
              <a:xfrm rot="16200000" flipH="1" flipV="1">
                <a:off x="3281964" y="4009968"/>
                <a:ext cx="0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12" name="Line 43"/>
              <p:cNvSpPr>
                <a:spLocks noChangeShapeType="1"/>
              </p:cNvSpPr>
              <p:nvPr/>
            </p:nvSpPr>
            <p:spPr bwMode="auto">
              <a:xfrm rot="16200000" flipH="1" flipV="1">
                <a:off x="3666379" y="3974388"/>
                <a:ext cx="0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6200000" flipV="1">
                <a:off x="3280576" y="4391866"/>
                <a:ext cx="1984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14" name="Line 45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3665561" y="4350130"/>
                <a:ext cx="1632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15" name="Oval 114"/>
              <p:cNvSpPr>
                <a:spLocks noChangeArrowheads="1"/>
              </p:cNvSpPr>
              <p:nvPr/>
            </p:nvSpPr>
            <p:spPr bwMode="auto">
              <a:xfrm rot="16200000" flipH="1">
                <a:off x="3358164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16" name="Oval 115"/>
              <p:cNvSpPr>
                <a:spLocks noChangeArrowheads="1"/>
              </p:cNvSpPr>
              <p:nvPr/>
            </p:nvSpPr>
            <p:spPr bwMode="auto">
              <a:xfrm rot="16200000" flipH="1">
                <a:off x="3512152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grpSp>
            <p:nvGrpSpPr>
              <p:cNvPr id="117" name="Group 116"/>
              <p:cNvGrpSpPr>
                <a:grpSpLocks/>
              </p:cNvGrpSpPr>
              <p:nvPr/>
            </p:nvGrpSpPr>
            <p:grpSpPr bwMode="auto">
              <a:xfrm flipH="1">
                <a:off x="2881913" y="4221407"/>
                <a:ext cx="304801" cy="38100"/>
                <a:chOff x="3600" y="432"/>
                <a:chExt cx="384" cy="48"/>
              </a:xfrm>
            </p:grpSpPr>
            <p:grpSp>
              <p:nvGrpSpPr>
                <p:cNvPr id="144" name="Group 143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154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55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45" name="Group 144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152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53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46" name="Group 145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150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51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47" name="Group 146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148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49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118" name="Group 117"/>
              <p:cNvGrpSpPr>
                <a:grpSpLocks/>
              </p:cNvGrpSpPr>
              <p:nvPr/>
            </p:nvGrpSpPr>
            <p:grpSpPr bwMode="auto">
              <a:xfrm flipH="1" flipV="1">
                <a:off x="2881913" y="4335708"/>
                <a:ext cx="304801" cy="38100"/>
                <a:chOff x="3600" y="432"/>
                <a:chExt cx="384" cy="48"/>
              </a:xfrm>
            </p:grpSpPr>
            <p:grpSp>
              <p:nvGrpSpPr>
                <p:cNvPr id="132" name="Group 131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142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43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33" name="Group 132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140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41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34" name="Group 133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138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39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135" name="Group 134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136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37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H="1">
                <a:off x="2881913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20" name="Line 39"/>
              <p:cNvSpPr>
                <a:spLocks noChangeShapeType="1"/>
              </p:cNvSpPr>
              <p:nvPr/>
            </p:nvSpPr>
            <p:spPr bwMode="auto">
              <a:xfrm flipH="1">
                <a:off x="2843813" y="422140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21" name="Line 41"/>
              <p:cNvSpPr>
                <a:spLocks noChangeShapeType="1"/>
              </p:cNvSpPr>
              <p:nvPr/>
            </p:nvSpPr>
            <p:spPr bwMode="auto">
              <a:xfrm flipH="1">
                <a:off x="2843813" y="437380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22" name="Line 42"/>
              <p:cNvSpPr>
                <a:spLocks noChangeShapeType="1"/>
              </p:cNvSpPr>
              <p:nvPr/>
            </p:nvSpPr>
            <p:spPr bwMode="auto">
              <a:xfrm flipH="1" flipV="1">
                <a:off x="3186714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23" name="Line 43"/>
              <p:cNvSpPr>
                <a:spLocks noChangeShapeType="1"/>
              </p:cNvSpPr>
              <p:nvPr/>
            </p:nvSpPr>
            <p:spPr bwMode="auto">
              <a:xfrm flipH="1" flipV="1">
                <a:off x="3186714" y="4373807"/>
                <a:ext cx="0" cy="1123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24" name="Line 44"/>
              <p:cNvSpPr>
                <a:spLocks noChangeShapeType="1"/>
              </p:cNvSpPr>
              <p:nvPr/>
            </p:nvSpPr>
            <p:spPr bwMode="auto">
              <a:xfrm flipH="1" flipV="1">
                <a:off x="2843813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25" name="Line 45"/>
              <p:cNvSpPr>
                <a:spLocks noChangeShapeType="1"/>
              </p:cNvSpPr>
              <p:nvPr/>
            </p:nvSpPr>
            <p:spPr bwMode="auto">
              <a:xfrm flipH="1" flipV="1">
                <a:off x="2843813" y="4373808"/>
                <a:ext cx="0" cy="1123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26" name="Oval 125"/>
              <p:cNvSpPr>
                <a:spLocks noChangeArrowheads="1"/>
              </p:cNvSpPr>
              <p:nvPr/>
            </p:nvSpPr>
            <p:spPr bwMode="auto">
              <a:xfrm flipH="1">
                <a:off x="3128770" y="4202357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27" name="Oval 126"/>
              <p:cNvSpPr>
                <a:spLocks noChangeArrowheads="1"/>
              </p:cNvSpPr>
              <p:nvPr/>
            </p:nvSpPr>
            <p:spPr bwMode="auto">
              <a:xfrm flipH="1">
                <a:off x="3128770" y="4356345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flipH="1">
                <a:off x="2790464" y="4105218"/>
                <a:ext cx="533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flipH="1">
                <a:off x="2790463" y="4486123"/>
                <a:ext cx="533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1160" y="413059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131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358164" y="412615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0800000">
              <a:off x="4572000" y="6005702"/>
              <a:ext cx="1013076" cy="382890"/>
              <a:chOff x="2790463" y="4105218"/>
              <a:chExt cx="1013076" cy="382890"/>
            </a:xfrm>
          </p:grpSpPr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 rot="16200000" flipH="1">
                <a:off x="32434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94" name="Group 93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104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05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95" name="Group 94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102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03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96" name="Group 95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100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101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97" name="Group 96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98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99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 rot="16200000" flipH="1" flipV="1">
                <a:off x="3357768" y="4278557"/>
                <a:ext cx="304801" cy="38100"/>
                <a:chOff x="3600" y="432"/>
                <a:chExt cx="384" cy="48"/>
              </a:xfrm>
            </p:grpSpPr>
            <p:grpSp>
              <p:nvGrpSpPr>
                <p:cNvPr id="82" name="Group 81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92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93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83" name="Group 82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90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91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84" name="Group 83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88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89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85" name="Group 84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86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87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34" name="Line 37"/>
              <p:cNvSpPr>
                <a:spLocks noChangeShapeType="1"/>
              </p:cNvSpPr>
              <p:nvPr/>
            </p:nvSpPr>
            <p:spPr bwMode="auto">
              <a:xfrm rot="16200000" flipH="1">
                <a:off x="3300618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5" name="Line 39"/>
              <p:cNvSpPr>
                <a:spLocks noChangeShapeType="1"/>
              </p:cNvSpPr>
              <p:nvPr/>
            </p:nvSpPr>
            <p:spPr bwMode="auto">
              <a:xfrm rot="16200000" flipH="1">
                <a:off x="33577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0168" y="446905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7" name="Line 42"/>
              <p:cNvSpPr>
                <a:spLocks noChangeShapeType="1"/>
              </p:cNvSpPr>
              <p:nvPr/>
            </p:nvSpPr>
            <p:spPr bwMode="auto">
              <a:xfrm rot="16200000" flipH="1" flipV="1">
                <a:off x="3281964" y="4009968"/>
                <a:ext cx="0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8" name="Line 43"/>
              <p:cNvSpPr>
                <a:spLocks noChangeShapeType="1"/>
              </p:cNvSpPr>
              <p:nvPr/>
            </p:nvSpPr>
            <p:spPr bwMode="auto">
              <a:xfrm rot="16200000" flipH="1" flipV="1">
                <a:off x="3666379" y="3974388"/>
                <a:ext cx="0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39" name="Line 44"/>
              <p:cNvSpPr>
                <a:spLocks noChangeShapeType="1"/>
              </p:cNvSpPr>
              <p:nvPr/>
            </p:nvSpPr>
            <p:spPr bwMode="auto">
              <a:xfrm rot="16200000" flipV="1">
                <a:off x="3280576" y="4391866"/>
                <a:ext cx="1984" cy="1905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0" name="Line 45"/>
              <p:cNvSpPr>
                <a:spLocks noChangeAspect="1" noChangeShapeType="1"/>
              </p:cNvSpPr>
              <p:nvPr/>
            </p:nvSpPr>
            <p:spPr bwMode="auto">
              <a:xfrm rot="16200000" flipH="1" flipV="1">
                <a:off x="3665561" y="4350130"/>
                <a:ext cx="1632" cy="27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 rot="16200000" flipH="1">
                <a:off x="3358164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 rot="16200000" flipH="1">
                <a:off x="3512152" y="4164654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grpSp>
            <p:nvGrpSpPr>
              <p:cNvPr id="43" name="Group 42"/>
              <p:cNvGrpSpPr>
                <a:grpSpLocks/>
              </p:cNvGrpSpPr>
              <p:nvPr/>
            </p:nvGrpSpPr>
            <p:grpSpPr bwMode="auto">
              <a:xfrm flipH="1">
                <a:off x="2881913" y="4221407"/>
                <a:ext cx="304801" cy="38100"/>
                <a:chOff x="3600" y="432"/>
                <a:chExt cx="384" cy="48"/>
              </a:xfrm>
            </p:grpSpPr>
            <p:grpSp>
              <p:nvGrpSpPr>
                <p:cNvPr id="70" name="Group 69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80" name="Arc 13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81" name="Arc 14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71" name="Group 70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78" name="Arc 1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79" name="Arc 1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72" name="Group 71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76" name="Arc 1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77" name="Arc 2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73" name="Group 72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74" name="Arc 2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75" name="Arc 2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grpSp>
            <p:nvGrpSpPr>
              <p:cNvPr id="44" name="Group 43"/>
              <p:cNvGrpSpPr>
                <a:grpSpLocks/>
              </p:cNvGrpSpPr>
              <p:nvPr/>
            </p:nvGrpSpPr>
            <p:grpSpPr bwMode="auto">
              <a:xfrm flipH="1" flipV="1">
                <a:off x="2881913" y="4335708"/>
                <a:ext cx="304801" cy="38100"/>
                <a:chOff x="3600" y="432"/>
                <a:chExt cx="384" cy="48"/>
              </a:xfrm>
            </p:grpSpPr>
            <p:grpSp>
              <p:nvGrpSpPr>
                <p:cNvPr id="58" name="Group 57"/>
                <p:cNvGrpSpPr>
                  <a:grpSpLocks/>
                </p:cNvGrpSpPr>
                <p:nvPr/>
              </p:nvGrpSpPr>
              <p:grpSpPr bwMode="auto">
                <a:xfrm>
                  <a:off x="3600" y="432"/>
                  <a:ext cx="96" cy="48"/>
                  <a:chOff x="3600" y="432"/>
                  <a:chExt cx="96" cy="48"/>
                </a:xfrm>
              </p:grpSpPr>
              <p:sp>
                <p:nvSpPr>
                  <p:cNvPr id="68" name="Arc 26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69" name="Arc 27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59" name="Group 58"/>
                <p:cNvGrpSpPr>
                  <a:grpSpLocks/>
                </p:cNvGrpSpPr>
                <p:nvPr/>
              </p:nvGrpSpPr>
              <p:grpSpPr bwMode="auto">
                <a:xfrm>
                  <a:off x="3696" y="432"/>
                  <a:ext cx="96" cy="48"/>
                  <a:chOff x="3600" y="432"/>
                  <a:chExt cx="96" cy="48"/>
                </a:xfrm>
              </p:grpSpPr>
              <p:sp>
                <p:nvSpPr>
                  <p:cNvPr id="66" name="Arc 29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67" name="Arc 30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60" name="Group 59"/>
                <p:cNvGrpSpPr>
                  <a:grpSpLocks/>
                </p:cNvGrpSpPr>
                <p:nvPr/>
              </p:nvGrpSpPr>
              <p:grpSpPr bwMode="auto">
                <a:xfrm>
                  <a:off x="3792" y="432"/>
                  <a:ext cx="96" cy="48"/>
                  <a:chOff x="3600" y="432"/>
                  <a:chExt cx="96" cy="48"/>
                </a:xfrm>
              </p:grpSpPr>
              <p:sp>
                <p:nvSpPr>
                  <p:cNvPr id="64" name="Arc 32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65" name="Arc 33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  <p:grpSp>
              <p:nvGrpSpPr>
                <p:cNvPr id="61" name="Group 60"/>
                <p:cNvGrpSpPr>
                  <a:grpSpLocks/>
                </p:cNvGrpSpPr>
                <p:nvPr/>
              </p:nvGrpSpPr>
              <p:grpSpPr bwMode="auto">
                <a:xfrm>
                  <a:off x="3888" y="432"/>
                  <a:ext cx="96" cy="48"/>
                  <a:chOff x="3600" y="432"/>
                  <a:chExt cx="96" cy="48"/>
                </a:xfrm>
              </p:grpSpPr>
              <p:sp>
                <p:nvSpPr>
                  <p:cNvPr id="62" name="Arc 35"/>
                  <p:cNvSpPr>
                    <a:spLocks/>
                  </p:cNvSpPr>
                  <p:nvPr/>
                </p:nvSpPr>
                <p:spPr bwMode="auto">
                  <a:xfrm flipV="1">
                    <a:off x="3648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  <p:sp>
                <p:nvSpPr>
                  <p:cNvPr id="63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600" y="432"/>
                    <a:ext cx="48" cy="4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  <a:cs typeface="+mn-cs"/>
                      </a:defRPr>
                    </a:lvl9pPr>
                  </a:lstStyle>
                  <a:p>
                    <a:endParaRPr lang="en-US" sz="1013" dirty="0"/>
                  </a:p>
                </p:txBody>
              </p:sp>
            </p:grpSp>
          </p:grpSp>
          <p:sp>
            <p:nvSpPr>
              <p:cNvPr id="45" name="Line 37"/>
              <p:cNvSpPr>
                <a:spLocks noChangeShapeType="1"/>
              </p:cNvSpPr>
              <p:nvPr/>
            </p:nvSpPr>
            <p:spPr bwMode="auto">
              <a:xfrm flipH="1">
                <a:off x="2881913" y="4297608"/>
                <a:ext cx="304801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 flipH="1">
                <a:off x="2843813" y="422140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7" name="Line 41"/>
              <p:cNvSpPr>
                <a:spLocks noChangeShapeType="1"/>
              </p:cNvSpPr>
              <p:nvPr/>
            </p:nvSpPr>
            <p:spPr bwMode="auto">
              <a:xfrm flipH="1">
                <a:off x="2843813" y="437380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8" name="Line 42"/>
              <p:cNvSpPr>
                <a:spLocks noChangeShapeType="1"/>
              </p:cNvSpPr>
              <p:nvPr/>
            </p:nvSpPr>
            <p:spPr bwMode="auto">
              <a:xfrm flipH="1" flipV="1">
                <a:off x="3186714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49" name="Line 43"/>
              <p:cNvSpPr>
                <a:spLocks noChangeShapeType="1"/>
              </p:cNvSpPr>
              <p:nvPr/>
            </p:nvSpPr>
            <p:spPr bwMode="auto">
              <a:xfrm flipH="1" flipV="1">
                <a:off x="3186714" y="4373807"/>
                <a:ext cx="0" cy="1123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50" name="Line 44"/>
              <p:cNvSpPr>
                <a:spLocks noChangeShapeType="1"/>
              </p:cNvSpPr>
              <p:nvPr/>
            </p:nvSpPr>
            <p:spPr bwMode="auto">
              <a:xfrm flipH="1" flipV="1">
                <a:off x="2843813" y="4105218"/>
                <a:ext cx="0" cy="1161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51" name="Line 45"/>
              <p:cNvSpPr>
                <a:spLocks noChangeShapeType="1"/>
              </p:cNvSpPr>
              <p:nvPr/>
            </p:nvSpPr>
            <p:spPr bwMode="auto">
              <a:xfrm flipH="1" flipV="1">
                <a:off x="2843813" y="4373808"/>
                <a:ext cx="0" cy="1123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 flipH="1">
                <a:off x="3128770" y="4202357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 flipH="1">
                <a:off x="3128770" y="4356345"/>
                <a:ext cx="38100" cy="388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>
                <a:off x="2790464" y="4105218"/>
                <a:ext cx="533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2790463" y="4486123"/>
                <a:ext cx="533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511160" y="4130598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 rot="16200000" flipH="1">
                <a:off x="3358164" y="4126157"/>
                <a:ext cx="381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cs typeface="+mn-cs"/>
                  </a:defRPr>
                </a:lvl9pPr>
              </a:lstStyle>
              <a:p>
                <a:endParaRPr lang="en-US" sz="1013" dirty="0"/>
              </a:p>
            </p:txBody>
          </p:sp>
        </p:grpSp>
        <p:cxnSp>
          <p:nvCxnSpPr>
            <p:cNvPr id="21" name="Elbow Connector 20"/>
            <p:cNvCxnSpPr>
              <a:cxnSpLocks/>
              <a:stCxn id="38" idx="0"/>
              <a:endCxn id="262" idx="0"/>
            </p:cNvCxnSpPr>
            <p:nvPr/>
          </p:nvCxnSpPr>
          <p:spPr>
            <a:xfrm flipH="1">
              <a:off x="3807916" y="6382262"/>
              <a:ext cx="764084" cy="2204"/>
            </a:xfrm>
            <a:prstGeom prst="bentConnector5">
              <a:avLst>
                <a:gd name="adj1" fmla="val 986"/>
                <a:gd name="adj2" fmla="val 319374"/>
                <a:gd name="adj3" fmla="val 10032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cxnSpLocks/>
              <a:stCxn id="40" idx="0"/>
              <a:endCxn id="260" idx="0"/>
            </p:cNvCxnSpPr>
            <p:nvPr/>
          </p:nvCxnSpPr>
          <p:spPr>
            <a:xfrm flipH="1">
              <a:off x="3807918" y="6007336"/>
              <a:ext cx="764084" cy="2204"/>
            </a:xfrm>
            <a:prstGeom prst="bentConnector5">
              <a:avLst>
                <a:gd name="adj1" fmla="val -329"/>
                <a:gd name="adj2" fmla="val 54446"/>
                <a:gd name="adj3" fmla="val 10098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cxnSpLocks/>
              <a:stCxn id="186" idx="0"/>
              <a:endCxn id="414" idx="0"/>
            </p:cNvCxnSpPr>
            <p:nvPr/>
          </p:nvCxnSpPr>
          <p:spPr>
            <a:xfrm rot="10800000">
              <a:off x="3803540" y="4111548"/>
              <a:ext cx="101" cy="1180120"/>
            </a:xfrm>
            <a:prstGeom prst="bentConnector3">
              <a:avLst>
                <a:gd name="adj1" fmla="val -25956534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cxnSpLocks/>
              <a:stCxn id="416" idx="0"/>
              <a:endCxn id="188" idx="0"/>
            </p:cNvCxnSpPr>
            <p:nvPr/>
          </p:nvCxnSpPr>
          <p:spPr>
            <a:xfrm rot="10800000" flipH="1" flipV="1">
              <a:off x="3803536" y="4486474"/>
              <a:ext cx="101" cy="1180120"/>
            </a:xfrm>
            <a:prstGeom prst="bentConnector3">
              <a:avLst>
                <a:gd name="adj1" fmla="val 43793663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cxnSpLocks/>
              <a:stCxn id="334" idx="0"/>
              <a:endCxn id="112" idx="0"/>
            </p:cNvCxnSpPr>
            <p:nvPr/>
          </p:nvCxnSpPr>
          <p:spPr>
            <a:xfrm rot="10800000" flipH="1">
              <a:off x="3799260" y="2098118"/>
              <a:ext cx="8825" cy="1295559"/>
            </a:xfrm>
            <a:prstGeom prst="bentConnector3">
              <a:avLst>
                <a:gd name="adj1" fmla="val 399657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cxnSpLocks/>
              <a:stCxn id="114" idx="0"/>
              <a:endCxn id="336" idx="0"/>
            </p:cNvCxnSpPr>
            <p:nvPr/>
          </p:nvCxnSpPr>
          <p:spPr>
            <a:xfrm rot="10800000" flipV="1">
              <a:off x="3799260" y="2473042"/>
              <a:ext cx="8825" cy="1295559"/>
            </a:xfrm>
            <a:prstGeom prst="bentConnector3">
              <a:avLst>
                <a:gd name="adj1" fmla="val -548139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3" name="TextBox 482">
            <a:extLst>
              <a:ext uri="{FF2B5EF4-FFF2-40B4-BE49-F238E27FC236}">
                <a16:creationId xmlns:a16="http://schemas.microsoft.com/office/drawing/2014/main" id="{CA3EE36F-9109-4327-A4B6-5A7F623DB94B}"/>
              </a:ext>
            </a:extLst>
          </p:cNvPr>
          <p:cNvSpPr txBox="1"/>
          <p:nvPr/>
        </p:nvSpPr>
        <p:spPr>
          <a:xfrm>
            <a:off x="2300638" y="1089555"/>
            <a:ext cx="813024" cy="92384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351" dirty="0"/>
          </a:p>
          <a:p>
            <a:r>
              <a:rPr lang="en-US" sz="1351" dirty="0"/>
              <a:t>Battery Monitor</a:t>
            </a:r>
          </a:p>
          <a:p>
            <a:endParaRPr lang="en-US" sz="1351" dirty="0"/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9A623970-AEBF-402B-929E-612D7B2B791D}"/>
              </a:ext>
            </a:extLst>
          </p:cNvPr>
          <p:cNvSpPr txBox="1"/>
          <p:nvPr/>
        </p:nvSpPr>
        <p:spPr>
          <a:xfrm>
            <a:off x="2300638" y="2309788"/>
            <a:ext cx="813024" cy="92384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351" dirty="0"/>
          </a:p>
          <a:p>
            <a:r>
              <a:rPr lang="en-US" sz="1351" dirty="0"/>
              <a:t>Battery Monitor</a:t>
            </a:r>
          </a:p>
          <a:p>
            <a:endParaRPr lang="en-US" sz="1351" dirty="0"/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A4ED819C-273C-4D96-BBFF-FF1A7245F119}"/>
              </a:ext>
            </a:extLst>
          </p:cNvPr>
          <p:cNvSpPr txBox="1"/>
          <p:nvPr/>
        </p:nvSpPr>
        <p:spPr>
          <a:xfrm>
            <a:off x="2308449" y="3488591"/>
            <a:ext cx="813024" cy="923843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351" dirty="0"/>
          </a:p>
          <a:p>
            <a:r>
              <a:rPr lang="en-US" sz="1351" dirty="0"/>
              <a:t>Battery Monitor</a:t>
            </a:r>
          </a:p>
          <a:p>
            <a:endParaRPr lang="en-US" sz="1351" dirty="0"/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BACF0AD9-BBF7-451B-ABC7-0284E4E9797A}"/>
              </a:ext>
            </a:extLst>
          </p:cNvPr>
          <p:cNvSpPr txBox="1"/>
          <p:nvPr/>
        </p:nvSpPr>
        <p:spPr>
          <a:xfrm>
            <a:off x="5113664" y="3943739"/>
            <a:ext cx="906131" cy="508088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1" dirty="0"/>
              <a:t>BMS </a:t>
            </a:r>
          </a:p>
          <a:p>
            <a:r>
              <a:rPr lang="en-US" sz="1351" dirty="0"/>
              <a:t>Controller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2B0E7-762E-4E87-B54B-B3CEE8702373}"/>
              </a:ext>
            </a:extLst>
          </p:cNvPr>
          <p:cNvSpPr/>
          <p:nvPr/>
        </p:nvSpPr>
        <p:spPr>
          <a:xfrm>
            <a:off x="1962117" y="1188517"/>
            <a:ext cx="124908" cy="4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0D005-99FA-4426-A24B-61071F93BB8D}"/>
              </a:ext>
            </a:extLst>
          </p:cNvPr>
          <p:cNvSpPr/>
          <p:nvPr/>
        </p:nvSpPr>
        <p:spPr>
          <a:xfrm>
            <a:off x="1901706" y="1223886"/>
            <a:ext cx="256330" cy="505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49379A84-9687-40A2-8465-F32F6B3ADAD9}"/>
              </a:ext>
            </a:extLst>
          </p:cNvPr>
          <p:cNvSpPr/>
          <p:nvPr/>
        </p:nvSpPr>
        <p:spPr>
          <a:xfrm>
            <a:off x="1960449" y="2467848"/>
            <a:ext cx="124908" cy="4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A6635435-89D8-4A0C-BF30-2497CEE45CD1}"/>
              </a:ext>
            </a:extLst>
          </p:cNvPr>
          <p:cNvSpPr/>
          <p:nvPr/>
        </p:nvSpPr>
        <p:spPr>
          <a:xfrm>
            <a:off x="1900038" y="2503217"/>
            <a:ext cx="256330" cy="505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E3C23228-EA29-46A2-A859-E6212AEAD641}"/>
              </a:ext>
            </a:extLst>
          </p:cNvPr>
          <p:cNvSpPr/>
          <p:nvPr/>
        </p:nvSpPr>
        <p:spPr>
          <a:xfrm>
            <a:off x="1967243" y="3638880"/>
            <a:ext cx="124908" cy="4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9DB4C92F-2173-4459-A876-A212C936CEFE}"/>
              </a:ext>
            </a:extLst>
          </p:cNvPr>
          <p:cNvSpPr/>
          <p:nvPr/>
        </p:nvSpPr>
        <p:spPr>
          <a:xfrm>
            <a:off x="1906832" y="3674250"/>
            <a:ext cx="256330" cy="505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490" name="Picture 489">
            <a:extLst>
              <a:ext uri="{FF2B5EF4-FFF2-40B4-BE49-F238E27FC236}">
                <a16:creationId xmlns:a16="http://schemas.microsoft.com/office/drawing/2014/main" id="{5FDB647A-D198-4381-A92C-87842D50A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714" y="1277129"/>
            <a:ext cx="1672185" cy="1406054"/>
          </a:xfrm>
          <a:prstGeom prst="rect">
            <a:avLst/>
          </a:prstGeom>
        </p:spPr>
      </p:pic>
      <p:sp>
        <p:nvSpPr>
          <p:cNvPr id="491" name="TextBox 490">
            <a:extLst>
              <a:ext uri="{FF2B5EF4-FFF2-40B4-BE49-F238E27FC236}">
                <a16:creationId xmlns:a16="http://schemas.microsoft.com/office/drawing/2014/main" id="{FF2B5361-D930-49FB-8B4B-B83CF86264FF}"/>
              </a:ext>
            </a:extLst>
          </p:cNvPr>
          <p:cNvSpPr txBox="1"/>
          <p:nvPr/>
        </p:nvSpPr>
        <p:spPr>
          <a:xfrm>
            <a:off x="4938833" y="2753743"/>
            <a:ext cx="156998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SM91501AL-Dual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690240ED-12EA-4F50-B821-E280FF73EA13}"/>
              </a:ext>
            </a:extLst>
          </p:cNvPr>
          <p:cNvSpPr txBox="1"/>
          <p:nvPr/>
        </p:nvSpPr>
        <p:spPr>
          <a:xfrm>
            <a:off x="6225390" y="4428936"/>
            <a:ext cx="152134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SM91502AL-Single</a:t>
            </a:r>
          </a:p>
        </p:txBody>
      </p:sp>
      <p:pic>
        <p:nvPicPr>
          <p:cNvPr id="493" name="Picture 492">
            <a:extLst>
              <a:ext uri="{FF2B5EF4-FFF2-40B4-BE49-F238E27FC236}">
                <a16:creationId xmlns:a16="http://schemas.microsoft.com/office/drawing/2014/main" id="{D393612F-9A81-4858-BD78-68083E64E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289" y="3770069"/>
            <a:ext cx="1569982" cy="6545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3A7B2E-23ED-4104-85C2-0E0292A42E3C}"/>
              </a:ext>
            </a:extLst>
          </p:cNvPr>
          <p:cNvCxnSpPr/>
          <p:nvPr/>
        </p:nvCxnSpPr>
        <p:spPr>
          <a:xfrm flipV="1">
            <a:off x="2034996" y="878224"/>
            <a:ext cx="0" cy="310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88E393A3-2071-4C84-9558-FCE11F082DCE}"/>
              </a:ext>
            </a:extLst>
          </p:cNvPr>
          <p:cNvCxnSpPr>
            <a:cxnSpLocks/>
            <a:stCxn id="482" idx="0"/>
          </p:cNvCxnSpPr>
          <p:nvPr/>
        </p:nvCxnSpPr>
        <p:spPr>
          <a:xfrm flipV="1">
            <a:off x="2022903" y="1717958"/>
            <a:ext cx="5299" cy="749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DF83E359-35F2-43EC-87B3-6EBE152B5A2E}"/>
              </a:ext>
            </a:extLst>
          </p:cNvPr>
          <p:cNvCxnSpPr/>
          <p:nvPr/>
        </p:nvCxnSpPr>
        <p:spPr>
          <a:xfrm flipV="1">
            <a:off x="2034996" y="4180113"/>
            <a:ext cx="0" cy="310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8FE8899B-3A39-4543-A9FA-C7A477D264DB}"/>
              </a:ext>
            </a:extLst>
          </p:cNvPr>
          <p:cNvCxnSpPr>
            <a:cxnSpLocks/>
          </p:cNvCxnSpPr>
          <p:nvPr/>
        </p:nvCxnSpPr>
        <p:spPr>
          <a:xfrm flipH="1" flipV="1">
            <a:off x="2022903" y="3009081"/>
            <a:ext cx="5299" cy="613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>
            <a:extLst>
              <a:ext uri="{FF2B5EF4-FFF2-40B4-BE49-F238E27FC236}">
                <a16:creationId xmlns:a16="http://schemas.microsoft.com/office/drawing/2014/main" id="{92EC2499-5988-4F12-B5A0-A1A4221C6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733" indent="-214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8050" indent="-17161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1270" indent="-17161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4490" indent="-17161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771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3093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415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737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91FD7F-C105-4039-9A2B-CE1CE0401758}" type="slidenum">
              <a:rPr lang="en-US" altLang="en-US" smtClean="0">
                <a:solidFill>
                  <a:schemeClr val="bg1"/>
                </a:solidFill>
              </a:rPr>
              <a:pPr/>
              <a:t>13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0245" name="TextBox 5">
            <a:extLst>
              <a:ext uri="{FF2B5EF4-FFF2-40B4-BE49-F238E27FC236}">
                <a16:creationId xmlns:a16="http://schemas.microsoft.com/office/drawing/2014/main" id="{BFDBED36-7B56-424A-80F3-458829069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23" y="257716"/>
            <a:ext cx="76840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/>
              <a:t>BMS Transformers - High Isolation Voltage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4007B-8205-41C6-97B8-76FC477E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09" y="1200705"/>
            <a:ext cx="4743075" cy="14113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9CE91E-6D98-41F1-9BD6-D6B8C82FE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763" y="2171222"/>
            <a:ext cx="1301743" cy="1094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22EC9-22C7-40DD-B5E4-0AC81FD32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09" y="3265791"/>
            <a:ext cx="4743075" cy="1405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20013-8E20-408B-B17D-69D7081A2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763" y="4010093"/>
            <a:ext cx="1585344" cy="660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1F0861-DA49-471E-946B-BAC58F3744B0}"/>
              </a:ext>
            </a:extLst>
          </p:cNvPr>
          <p:cNvSpPr txBox="1"/>
          <p:nvPr/>
        </p:nvSpPr>
        <p:spPr>
          <a:xfrm>
            <a:off x="6204823" y="1102579"/>
            <a:ext cx="1856555" cy="80855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051" b="1" dirty="0"/>
              <a:t>Applications:</a:t>
            </a:r>
          </a:p>
          <a:p>
            <a:pPr marL="128708" indent="-128708">
              <a:buFont typeface="Arial" panose="020B0604020202020204" pitchFamily="34" charset="0"/>
              <a:buChar char="•"/>
            </a:pPr>
            <a:r>
              <a:rPr lang="en-US" sz="901" b="1" dirty="0"/>
              <a:t>High-energy BMS</a:t>
            </a:r>
          </a:p>
          <a:p>
            <a:pPr marL="128708" indent="-128708">
              <a:buFont typeface="Arial" panose="020B0604020202020204" pitchFamily="34" charset="0"/>
              <a:buChar char="•"/>
            </a:pPr>
            <a:r>
              <a:rPr lang="en-US" sz="901" b="1" dirty="0"/>
              <a:t>Backup Battery Systems</a:t>
            </a:r>
          </a:p>
          <a:p>
            <a:pPr marL="128708" indent="-128708">
              <a:buFont typeface="Arial" panose="020B0604020202020204" pitchFamily="34" charset="0"/>
              <a:buChar char="•"/>
            </a:pPr>
            <a:r>
              <a:rPr lang="en-US" sz="901" b="1" dirty="0"/>
              <a:t>Grid Energy Storage</a:t>
            </a:r>
          </a:p>
          <a:p>
            <a:pPr marL="128708" indent="-128708">
              <a:buFont typeface="Arial" panose="020B0604020202020204" pitchFamily="34" charset="0"/>
              <a:buChar char="•"/>
            </a:pPr>
            <a:r>
              <a:rPr lang="en-US" sz="901" b="1" dirty="0"/>
              <a:t>High Power Portable Equipment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CA9EA2C-AC7E-4317-B433-F1C59838BF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3339" y="4901192"/>
            <a:ext cx="2057400" cy="274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733" indent="-214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8050" indent="-17161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1270" indent="-17161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4490" indent="-17161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771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3093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415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7370" indent="-1716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91FD7F-C105-4039-9A2B-CE1CE0401758}" type="slidenum">
              <a:rPr lang="en-US" altLang="en-US" smtClean="0">
                <a:solidFill>
                  <a:schemeClr val="bg1"/>
                </a:solidFill>
              </a:rPr>
              <a:pPr/>
              <a:t>14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5E33BF-DE07-5641-BDA1-89D787FF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BMS Shunt Resistors for Harsh Environments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0E5060-2489-1840-857F-3C9AF0AB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Bourns offers three ultra-low resistance shunt resistor models for accurate current sensing</a:t>
            </a:r>
          </a:p>
          <a:p>
            <a:r>
              <a:rPr lang="en-US" sz="1600" dirty="0"/>
              <a:t>AEC-Q200 compliant and produced in an IATF approved facility</a:t>
            </a:r>
          </a:p>
          <a:p>
            <a:r>
              <a:rPr lang="en-US" sz="1600" dirty="0"/>
              <a:t>Tin-plated terminals</a:t>
            </a:r>
          </a:p>
          <a:p>
            <a:r>
              <a:rPr lang="en-US" sz="1600" dirty="0"/>
              <a:t>50 µ</a:t>
            </a:r>
            <a:r>
              <a:rPr lang="el-GR" sz="1600" dirty="0" err="1"/>
              <a:t>Ω</a:t>
            </a:r>
            <a:r>
              <a:rPr lang="el-GR" sz="1600" dirty="0"/>
              <a:t> </a:t>
            </a:r>
            <a:r>
              <a:rPr lang="en-US" sz="1600" dirty="0"/>
              <a:t>or 100 µ</a:t>
            </a:r>
            <a:r>
              <a:rPr lang="el-GR" sz="1600" dirty="0" err="1"/>
              <a:t>Ω</a:t>
            </a:r>
            <a:r>
              <a:rPr lang="el-GR" sz="1600" dirty="0"/>
              <a:t> </a:t>
            </a:r>
            <a:r>
              <a:rPr lang="en-US" sz="1600" dirty="0"/>
              <a:t>resistance values</a:t>
            </a:r>
          </a:p>
          <a:p>
            <a:r>
              <a:rPr lang="en-US" sz="1600" dirty="0"/>
              <a:t>Customization capability</a:t>
            </a:r>
          </a:p>
        </p:txBody>
      </p:sp>
      <p:pic>
        <p:nvPicPr>
          <p:cNvPr id="13" name="Picture 4" descr="https://ebook.electronics-know-how.com/magazines/ADI_BOURNS_EMEA_Feb-19/content/accuracy_of_current_sense_measurements/2/Table_01.jpg">
            <a:extLst>
              <a:ext uri="{FF2B5EF4-FFF2-40B4-BE49-F238E27FC236}">
                <a16:creationId xmlns:a16="http://schemas.microsoft.com/office/drawing/2014/main" id="{4A64A63F-6099-9649-8218-C5F409D9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8" y="3369428"/>
            <a:ext cx="4627496" cy="110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ebook.electronics-know-how.com/magazines/ADI_BOURNS_EMEA_Feb-19/content/accuracy_of_current_sense_measurements/2/Figure_01.jpg">
            <a:extLst>
              <a:ext uri="{FF2B5EF4-FFF2-40B4-BE49-F238E27FC236}">
                <a16:creationId xmlns:a16="http://schemas.microsoft.com/office/drawing/2014/main" id="{F7E7940F-608B-EA44-B6D7-7E19BE64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31" y="3107613"/>
            <a:ext cx="3889355" cy="163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D7122B-5DF5-4746-839C-48E7E030A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757" y="2004928"/>
            <a:ext cx="19304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0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icture 4">
            <a:extLst>
              <a:ext uri="{FF2B5EF4-FFF2-40B4-BE49-F238E27FC236}">
                <a16:creationId xmlns:a16="http://schemas.microsoft.com/office/drawing/2014/main" id="{92A8EEBE-C983-45D5-8146-2BD384D45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6680" y="1348969"/>
            <a:ext cx="1304822" cy="8906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5EEB5-F54F-4DC4-9BB2-88D2BC09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TBU® High-Speed Protectors for Cell Monitoring IC Protection in Automotive BMS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0347-7A96-4B76-8A8C-36F9AF01C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39" y="1260371"/>
            <a:ext cx="5591939" cy="1045701"/>
          </a:xfrm>
        </p:spPr>
        <p:txBody>
          <a:bodyPr>
            <a:noAutofit/>
          </a:bodyPr>
          <a:lstStyle/>
          <a:p>
            <a:r>
              <a:rPr lang="en-US" sz="1400" dirty="0"/>
              <a:t>Bourns developed and introduced a unique, proprietary semiconductor series, TBU-DB-Q, to protect sensitive cell monitoring ICs from faulty conditions</a:t>
            </a:r>
          </a:p>
          <a:p>
            <a:r>
              <a:rPr lang="en-US" sz="1400" dirty="0"/>
              <a:t>AEC-Q101 compliant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8B490-E5B9-42B4-8A8A-3435ADB6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id="{B89DE24B-003D-496E-A4A5-B99F712AC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537978"/>
              </p:ext>
            </p:extLst>
          </p:nvPr>
        </p:nvGraphicFramePr>
        <p:xfrm>
          <a:off x="4729905" y="2364042"/>
          <a:ext cx="3423866" cy="2288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B34D5AC-89C9-3144-BAA5-512EABDDF6C7}"/>
              </a:ext>
            </a:extLst>
          </p:cNvPr>
          <p:cNvGrpSpPr/>
          <p:nvPr/>
        </p:nvGrpSpPr>
        <p:grpSpPr>
          <a:xfrm>
            <a:off x="1161239" y="2364042"/>
            <a:ext cx="3220537" cy="2373256"/>
            <a:chOff x="1161239" y="2364042"/>
            <a:chExt cx="3220537" cy="2373256"/>
          </a:xfrm>
        </p:grpSpPr>
        <p:pic>
          <p:nvPicPr>
            <p:cNvPr id="5" name="Picture 2" descr="Picture 2">
              <a:extLst>
                <a:ext uri="{FF2B5EF4-FFF2-40B4-BE49-F238E27FC236}">
                  <a16:creationId xmlns:a16="http://schemas.microsoft.com/office/drawing/2014/main" id="{F05590A5-3144-4D2D-9F8F-0E65F6DBE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61239" y="2364042"/>
              <a:ext cx="3220537" cy="23732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2EA771-E335-1343-A1AB-AC817919F72A}"/>
                </a:ext>
              </a:extLst>
            </p:cNvPr>
            <p:cNvSpPr txBox="1"/>
            <p:nvPr/>
          </p:nvSpPr>
          <p:spPr>
            <a:xfrm>
              <a:off x="2041904" y="2465491"/>
              <a:ext cx="599099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/>
                <a:t>TBU-DB-Q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32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09" y="149711"/>
            <a:ext cx="7499182" cy="995093"/>
          </a:xfrm>
        </p:spPr>
        <p:txBody>
          <a:bodyPr>
            <a:normAutofit fontScale="90000"/>
          </a:bodyPr>
          <a:lstStyle/>
          <a:p>
            <a:r>
              <a:rPr lang="en-US" dirty="0"/>
              <a:t>Bourns® Components Help to Ensure BMS Safety and Long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367" y="1174438"/>
            <a:ext cx="5281267" cy="364409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5984" y="4830071"/>
            <a:ext cx="203785" cy="2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3"/>
    </mc:Choice>
    <mc:Fallback xmlns="">
      <p:transition spd="slow" advTm="3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47FE4-C5B7-404F-B66B-D8DFBFFC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098"/>
            <a:ext cx="8171892" cy="995093"/>
          </a:xfrm>
        </p:spPr>
        <p:txBody>
          <a:bodyPr>
            <a:noAutofit/>
          </a:bodyPr>
          <a:lstStyle/>
          <a:p>
            <a:r>
              <a:rPr lang="en-GB" sz="2600" dirty="0">
                <a:solidFill>
                  <a:prstClr val="black"/>
                </a:solidFill>
              </a:rPr>
              <a:t>Mini-breaker TCO Devices for Overtemperature and Overcurrent Protection in Portable Consumer Electronics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07AA-3FA3-457F-9F39-3575E4D8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749" y="1387212"/>
            <a:ext cx="6555404" cy="1691020"/>
          </a:xfrm>
        </p:spPr>
        <p:txBody>
          <a:bodyPr>
            <a:normAutofit/>
          </a:bodyPr>
          <a:lstStyle/>
          <a:p>
            <a:r>
              <a:rPr lang="en-US" sz="1351" dirty="0"/>
              <a:t>Mini-breakers are designed to protect batteries in consumer electronics such as laptops, tablets, smartphones, digital cameras and battery powered home appliances</a:t>
            </a:r>
          </a:p>
          <a:p>
            <a:r>
              <a:rPr lang="en-US" sz="1351" dirty="0"/>
              <a:t>They are also designed to protect power delivery USB cables</a:t>
            </a:r>
          </a:p>
          <a:p>
            <a:r>
              <a:rPr lang="en-US" sz="1351" dirty="0"/>
              <a:t>UL and TÜV listed</a:t>
            </a:r>
          </a:p>
          <a:p>
            <a:r>
              <a:rPr lang="en-US" sz="1351" dirty="0"/>
              <a:t>Mini-breakers are designed to stay tripped during abnormal temperatures, and then recover when power is cut and the temperature returns to a safe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480C4-7A01-4FB6-AB72-480A50F3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5" name="図 7">
            <a:extLst>
              <a:ext uri="{FF2B5EF4-FFF2-40B4-BE49-F238E27FC236}">
                <a16:creationId xmlns:a16="http://schemas.microsoft.com/office/drawing/2014/main" id="{BE3C63C7-EE51-4E2B-8E34-0E90282E62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2107" r="7615" b="28567"/>
          <a:stretch/>
        </p:blipFill>
        <p:spPr>
          <a:xfrm>
            <a:off x="1611749" y="3168518"/>
            <a:ext cx="2595227" cy="13976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D9190F4-06A6-408C-8866-8A344E4C6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1" y="3168519"/>
            <a:ext cx="2462475" cy="13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 txBox="1">
            <a:spLocks/>
          </p:cNvSpPr>
          <p:nvPr/>
        </p:nvSpPr>
        <p:spPr>
          <a:xfrm>
            <a:off x="1360295" y="164105"/>
            <a:ext cx="5920502" cy="46732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77" dirty="0"/>
              <a:t>Mini-breaker TCO Devices - How they Work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B25CBE-96B6-6F4C-9625-06A73CB49EA1}"/>
              </a:ext>
            </a:extLst>
          </p:cNvPr>
          <p:cNvGrpSpPr/>
          <p:nvPr/>
        </p:nvGrpSpPr>
        <p:grpSpPr>
          <a:xfrm>
            <a:off x="1519862" y="975516"/>
            <a:ext cx="5963930" cy="1782334"/>
            <a:chOff x="1519862" y="840378"/>
            <a:chExt cx="5963930" cy="1782334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1519862" y="1104682"/>
              <a:ext cx="5763489" cy="1291585"/>
              <a:chOff x="310" y="863"/>
              <a:chExt cx="1754" cy="408"/>
            </a:xfrm>
          </p:grpSpPr>
          <p:sp>
            <p:nvSpPr>
              <p:cNvPr id="4" name="Oval 60"/>
              <p:cNvSpPr>
                <a:spLocks noChangeArrowheads="1"/>
              </p:cNvSpPr>
              <p:nvPr/>
            </p:nvSpPr>
            <p:spPr bwMode="auto">
              <a:xfrm>
                <a:off x="428" y="1098"/>
                <a:ext cx="61" cy="37"/>
              </a:xfrm>
              <a:prstGeom prst="ellipse">
                <a:avLst/>
              </a:prstGeom>
              <a:solidFill>
                <a:srgbClr val="FAFEAA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ja-JP" altLang="en-US" sz="120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Freeform 61" descr="右上がり対角線 (太)"/>
              <p:cNvSpPr>
                <a:spLocks/>
              </p:cNvSpPr>
              <p:nvPr/>
            </p:nvSpPr>
            <p:spPr bwMode="auto">
              <a:xfrm>
                <a:off x="685" y="941"/>
                <a:ext cx="1019" cy="241"/>
              </a:xfrm>
              <a:custGeom>
                <a:avLst/>
                <a:gdLst>
                  <a:gd name="T0" fmla="*/ 1 w 1518"/>
                  <a:gd name="T1" fmla="*/ 2 h 297"/>
                  <a:gd name="T2" fmla="*/ 1 w 1518"/>
                  <a:gd name="T3" fmla="*/ 2 h 297"/>
                  <a:gd name="T4" fmla="*/ 0 w 1518"/>
                  <a:gd name="T5" fmla="*/ 2 h 297"/>
                  <a:gd name="T6" fmla="*/ 1 w 1518"/>
                  <a:gd name="T7" fmla="*/ 0 h 297"/>
                  <a:gd name="T8" fmla="*/ 1 w 1518"/>
                  <a:gd name="T9" fmla="*/ 0 h 297"/>
                  <a:gd name="T10" fmla="*/ 1 w 1518"/>
                  <a:gd name="T11" fmla="*/ 2 h 297"/>
                  <a:gd name="T12" fmla="*/ 1 w 1518"/>
                  <a:gd name="T13" fmla="*/ 2 h 297"/>
                  <a:gd name="T14" fmla="*/ 1 w 1518"/>
                  <a:gd name="T15" fmla="*/ 2 h 297"/>
                  <a:gd name="T16" fmla="*/ 1 w 1518"/>
                  <a:gd name="T17" fmla="*/ 2 h 2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18" h="297">
                    <a:moveTo>
                      <a:pt x="15" y="297"/>
                    </a:moveTo>
                    <a:lnTo>
                      <a:pt x="3" y="285"/>
                    </a:lnTo>
                    <a:lnTo>
                      <a:pt x="0" y="24"/>
                    </a:lnTo>
                    <a:lnTo>
                      <a:pt x="18" y="0"/>
                    </a:lnTo>
                    <a:lnTo>
                      <a:pt x="1500" y="0"/>
                    </a:lnTo>
                    <a:lnTo>
                      <a:pt x="1518" y="18"/>
                    </a:lnTo>
                    <a:lnTo>
                      <a:pt x="1515" y="279"/>
                    </a:lnTo>
                    <a:lnTo>
                      <a:pt x="1500" y="297"/>
                    </a:lnTo>
                    <a:lnTo>
                      <a:pt x="15" y="297"/>
                    </a:lnTo>
                    <a:close/>
                  </a:path>
                </a:pathLst>
              </a:custGeom>
              <a:pattFill prst="wdUpDiag">
                <a:fgClr>
                  <a:srgbClr val="0066FF"/>
                </a:fgClr>
                <a:bgClr>
                  <a:srgbClr val="FFFFFF"/>
                </a:bgClr>
              </a:patt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" name="Freeform 62"/>
              <p:cNvSpPr>
                <a:spLocks/>
              </p:cNvSpPr>
              <p:nvPr/>
            </p:nvSpPr>
            <p:spPr bwMode="auto">
              <a:xfrm>
                <a:off x="744" y="987"/>
                <a:ext cx="776" cy="132"/>
              </a:xfrm>
              <a:custGeom>
                <a:avLst/>
                <a:gdLst>
                  <a:gd name="T0" fmla="*/ 1 w 1155"/>
                  <a:gd name="T1" fmla="*/ 2 h 161"/>
                  <a:gd name="T2" fmla="*/ 0 w 1155"/>
                  <a:gd name="T3" fmla="*/ 2 h 161"/>
                  <a:gd name="T4" fmla="*/ 1 w 1155"/>
                  <a:gd name="T5" fmla="*/ 0 h 161"/>
                  <a:gd name="T6" fmla="*/ 1 w 1155"/>
                  <a:gd name="T7" fmla="*/ 2 h 161"/>
                  <a:gd name="T8" fmla="*/ 1 w 1155"/>
                  <a:gd name="T9" fmla="*/ 2 h 161"/>
                  <a:gd name="T10" fmla="*/ 1 w 1155"/>
                  <a:gd name="T11" fmla="*/ 2 h 161"/>
                  <a:gd name="T12" fmla="*/ 1 w 1155"/>
                  <a:gd name="T13" fmla="*/ 2 h 161"/>
                  <a:gd name="T14" fmla="*/ 1 w 1155"/>
                  <a:gd name="T15" fmla="*/ 2 h 161"/>
                  <a:gd name="T16" fmla="*/ 1 w 1155"/>
                  <a:gd name="T17" fmla="*/ 2 h 161"/>
                  <a:gd name="T18" fmla="*/ 1 w 1155"/>
                  <a:gd name="T19" fmla="*/ 2 h 161"/>
                  <a:gd name="T20" fmla="*/ 1 w 1155"/>
                  <a:gd name="T21" fmla="*/ 2 h 161"/>
                  <a:gd name="T22" fmla="*/ 1 w 1155"/>
                  <a:gd name="T23" fmla="*/ 2 h 1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55" h="161">
                    <a:moveTo>
                      <a:pt x="246" y="137"/>
                    </a:moveTo>
                    <a:lnTo>
                      <a:pt x="0" y="137"/>
                    </a:lnTo>
                    <a:lnTo>
                      <a:pt x="3" y="0"/>
                    </a:lnTo>
                    <a:lnTo>
                      <a:pt x="1155" y="5"/>
                    </a:lnTo>
                    <a:lnTo>
                      <a:pt x="1155" y="158"/>
                    </a:lnTo>
                    <a:lnTo>
                      <a:pt x="1107" y="161"/>
                    </a:lnTo>
                    <a:lnTo>
                      <a:pt x="1053" y="161"/>
                    </a:lnTo>
                    <a:lnTo>
                      <a:pt x="1023" y="128"/>
                    </a:lnTo>
                    <a:lnTo>
                      <a:pt x="372" y="131"/>
                    </a:lnTo>
                    <a:lnTo>
                      <a:pt x="348" y="161"/>
                    </a:lnTo>
                    <a:lnTo>
                      <a:pt x="246" y="161"/>
                    </a:lnTo>
                    <a:lnTo>
                      <a:pt x="246" y="137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" name="Line 63"/>
              <p:cNvSpPr>
                <a:spLocks noChangeShapeType="1"/>
              </p:cNvSpPr>
              <p:nvPr/>
            </p:nvSpPr>
            <p:spPr bwMode="auto">
              <a:xfrm flipV="1">
                <a:off x="1005" y="1121"/>
                <a:ext cx="418" cy="2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" name="Line 64"/>
              <p:cNvSpPr>
                <a:spLocks noChangeShapeType="1"/>
              </p:cNvSpPr>
              <p:nvPr/>
            </p:nvSpPr>
            <p:spPr bwMode="auto">
              <a:xfrm>
                <a:off x="996" y="1096"/>
                <a:ext cx="6" cy="23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auto">
              <a:xfrm flipH="1">
                <a:off x="1422" y="1096"/>
                <a:ext cx="13" cy="31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Line 66"/>
              <p:cNvSpPr>
                <a:spLocks noChangeShapeType="1"/>
              </p:cNvSpPr>
              <p:nvPr/>
            </p:nvSpPr>
            <p:spPr bwMode="auto">
              <a:xfrm flipH="1">
                <a:off x="1422" y="1123"/>
                <a:ext cx="1" cy="35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Line 67"/>
              <p:cNvSpPr>
                <a:spLocks noChangeShapeType="1"/>
              </p:cNvSpPr>
              <p:nvPr/>
            </p:nvSpPr>
            <p:spPr bwMode="auto">
              <a:xfrm flipH="1">
                <a:off x="1002" y="1116"/>
                <a:ext cx="2" cy="36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Oval 68"/>
              <p:cNvSpPr>
                <a:spLocks noChangeArrowheads="1"/>
              </p:cNvSpPr>
              <p:nvPr/>
            </p:nvSpPr>
            <p:spPr bwMode="auto">
              <a:xfrm>
                <a:off x="1119" y="1146"/>
                <a:ext cx="91" cy="36"/>
              </a:xfrm>
              <a:prstGeom prst="ellipse">
                <a:avLst/>
              </a:prstGeom>
              <a:solidFill>
                <a:srgbClr val="FAFEAA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ja-JP" altLang="en-US" sz="120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69"/>
              <p:cNvSpPr>
                <a:spLocks noChangeArrowheads="1"/>
              </p:cNvSpPr>
              <p:nvPr/>
            </p:nvSpPr>
            <p:spPr bwMode="auto">
              <a:xfrm>
                <a:off x="1267" y="1143"/>
                <a:ext cx="89" cy="37"/>
              </a:xfrm>
              <a:prstGeom prst="ellipse">
                <a:avLst/>
              </a:prstGeom>
              <a:solidFill>
                <a:srgbClr val="FAFEAA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ja-JP" altLang="en-US" sz="120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70"/>
              <p:cNvSpPr>
                <a:spLocks/>
              </p:cNvSpPr>
              <p:nvPr/>
            </p:nvSpPr>
            <p:spPr bwMode="auto">
              <a:xfrm>
                <a:off x="340" y="1098"/>
                <a:ext cx="1159" cy="83"/>
              </a:xfrm>
              <a:custGeom>
                <a:avLst/>
                <a:gdLst>
                  <a:gd name="T0" fmla="*/ 0 w 1725"/>
                  <a:gd name="T1" fmla="*/ 0 h 102"/>
                  <a:gd name="T2" fmla="*/ 1 w 1725"/>
                  <a:gd name="T3" fmla="*/ 0 h 102"/>
                  <a:gd name="T4" fmla="*/ 1 w 1725"/>
                  <a:gd name="T5" fmla="*/ 2 h 102"/>
                  <a:gd name="T6" fmla="*/ 1 w 1725"/>
                  <a:gd name="T7" fmla="*/ 2 h 102"/>
                  <a:gd name="T8" fmla="*/ 1 w 1725"/>
                  <a:gd name="T9" fmla="*/ 2 h 102"/>
                  <a:gd name="T10" fmla="*/ 1 w 1725"/>
                  <a:gd name="T11" fmla="*/ 2 h 102"/>
                  <a:gd name="T12" fmla="*/ 1 w 1725"/>
                  <a:gd name="T13" fmla="*/ 2 h 102"/>
                  <a:gd name="T14" fmla="*/ 1 w 1725"/>
                  <a:gd name="T15" fmla="*/ 2 h 102"/>
                  <a:gd name="T16" fmla="*/ 0 w 1725"/>
                  <a:gd name="T17" fmla="*/ 0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25" h="102">
                    <a:moveTo>
                      <a:pt x="0" y="0"/>
                    </a:moveTo>
                    <a:lnTo>
                      <a:pt x="789" y="0"/>
                    </a:lnTo>
                    <a:lnTo>
                      <a:pt x="852" y="75"/>
                    </a:lnTo>
                    <a:lnTo>
                      <a:pt x="1721" y="75"/>
                    </a:lnTo>
                    <a:lnTo>
                      <a:pt x="1725" y="102"/>
                    </a:lnTo>
                    <a:lnTo>
                      <a:pt x="834" y="102"/>
                    </a:lnTo>
                    <a:lnTo>
                      <a:pt x="777" y="30"/>
                    </a:lnTo>
                    <a:lnTo>
                      <a:pt x="3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0D9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AutoShape 71"/>
              <p:cNvSpPr>
                <a:spLocks noChangeArrowheads="1"/>
              </p:cNvSpPr>
              <p:nvPr/>
            </p:nvSpPr>
            <p:spPr bwMode="auto">
              <a:xfrm>
                <a:off x="1032" y="1084"/>
                <a:ext cx="385" cy="6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766374"/>
                  </a:gs>
                  <a:gs pos="50000">
                    <a:srgbClr val="FFD5FB"/>
                  </a:gs>
                  <a:gs pos="100000">
                    <a:srgbClr val="766374"/>
                  </a:gs>
                </a:gsLst>
                <a:lin ang="540000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ja-JP" altLang="en-US" sz="120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72"/>
              <p:cNvSpPr>
                <a:spLocks/>
              </p:cNvSpPr>
              <p:nvPr/>
            </p:nvSpPr>
            <p:spPr bwMode="auto">
              <a:xfrm>
                <a:off x="922" y="1055"/>
                <a:ext cx="580" cy="57"/>
              </a:xfrm>
              <a:custGeom>
                <a:avLst/>
                <a:gdLst>
                  <a:gd name="T0" fmla="*/ 0 w 885"/>
                  <a:gd name="T1" fmla="*/ 2 h 69"/>
                  <a:gd name="T2" fmla="*/ 1 w 885"/>
                  <a:gd name="T3" fmla="*/ 2 h 69"/>
                  <a:gd name="T4" fmla="*/ 1 w 885"/>
                  <a:gd name="T5" fmla="*/ 2 h 69"/>
                  <a:gd name="T6" fmla="*/ 1 w 885"/>
                  <a:gd name="T7" fmla="*/ 0 h 69"/>
                  <a:gd name="T8" fmla="*/ 1 w 885"/>
                  <a:gd name="T9" fmla="*/ 0 h 69"/>
                  <a:gd name="T10" fmla="*/ 1 w 885"/>
                  <a:gd name="T11" fmla="*/ 2 h 69"/>
                  <a:gd name="T12" fmla="*/ 1 w 885"/>
                  <a:gd name="T13" fmla="*/ 2 h 69"/>
                  <a:gd name="T14" fmla="*/ 1 w 885"/>
                  <a:gd name="T15" fmla="*/ 2 h 69"/>
                  <a:gd name="T16" fmla="*/ 1 w 885"/>
                  <a:gd name="T17" fmla="*/ 2 h 69"/>
                  <a:gd name="T18" fmla="*/ 1 w 885"/>
                  <a:gd name="T19" fmla="*/ 2 h 69"/>
                  <a:gd name="T20" fmla="*/ 1 w 885"/>
                  <a:gd name="T21" fmla="*/ 2 h 69"/>
                  <a:gd name="T22" fmla="*/ 1 w 885"/>
                  <a:gd name="T23" fmla="*/ 2 h 69"/>
                  <a:gd name="T24" fmla="*/ 1 w 885"/>
                  <a:gd name="T25" fmla="*/ 2 h 69"/>
                  <a:gd name="T26" fmla="*/ 1 w 885"/>
                  <a:gd name="T27" fmla="*/ 2 h 69"/>
                  <a:gd name="T28" fmla="*/ 1 w 885"/>
                  <a:gd name="T29" fmla="*/ 2 h 69"/>
                  <a:gd name="T30" fmla="*/ 1 w 885"/>
                  <a:gd name="T31" fmla="*/ 2 h 69"/>
                  <a:gd name="T32" fmla="*/ 1 w 885"/>
                  <a:gd name="T33" fmla="*/ 2 h 69"/>
                  <a:gd name="T34" fmla="*/ 0 w 885"/>
                  <a:gd name="T35" fmla="*/ 2 h 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85" h="69">
                    <a:moveTo>
                      <a:pt x="0" y="45"/>
                    </a:moveTo>
                    <a:lnTo>
                      <a:pt x="124" y="18"/>
                    </a:lnTo>
                    <a:lnTo>
                      <a:pt x="256" y="6"/>
                    </a:lnTo>
                    <a:lnTo>
                      <a:pt x="378" y="0"/>
                    </a:lnTo>
                    <a:lnTo>
                      <a:pt x="504" y="0"/>
                    </a:lnTo>
                    <a:lnTo>
                      <a:pt x="621" y="3"/>
                    </a:lnTo>
                    <a:lnTo>
                      <a:pt x="741" y="18"/>
                    </a:lnTo>
                    <a:lnTo>
                      <a:pt x="885" y="39"/>
                    </a:lnTo>
                    <a:lnTo>
                      <a:pt x="885" y="48"/>
                    </a:lnTo>
                    <a:lnTo>
                      <a:pt x="885" y="60"/>
                    </a:lnTo>
                    <a:lnTo>
                      <a:pt x="739" y="39"/>
                    </a:lnTo>
                    <a:lnTo>
                      <a:pt x="618" y="24"/>
                    </a:lnTo>
                    <a:lnTo>
                      <a:pt x="507" y="21"/>
                    </a:lnTo>
                    <a:lnTo>
                      <a:pt x="381" y="21"/>
                    </a:lnTo>
                    <a:lnTo>
                      <a:pt x="255" y="27"/>
                    </a:lnTo>
                    <a:lnTo>
                      <a:pt x="120" y="42"/>
                    </a:lnTo>
                    <a:lnTo>
                      <a:pt x="7" y="6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bg2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Freeform 73"/>
              <p:cNvSpPr>
                <a:spLocks/>
              </p:cNvSpPr>
              <p:nvPr/>
            </p:nvSpPr>
            <p:spPr bwMode="auto">
              <a:xfrm>
                <a:off x="721" y="980"/>
                <a:ext cx="1035" cy="23"/>
              </a:xfrm>
              <a:custGeom>
                <a:avLst/>
                <a:gdLst>
                  <a:gd name="T0" fmla="*/ 1 w 1540"/>
                  <a:gd name="T1" fmla="*/ 0 h 28"/>
                  <a:gd name="T2" fmla="*/ 1 w 1540"/>
                  <a:gd name="T3" fmla="*/ 0 h 28"/>
                  <a:gd name="T4" fmla="*/ 1 w 1540"/>
                  <a:gd name="T5" fmla="*/ 2 h 28"/>
                  <a:gd name="T6" fmla="*/ 0 w 1540"/>
                  <a:gd name="T7" fmla="*/ 2 h 28"/>
                  <a:gd name="T8" fmla="*/ 1 w 154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40" h="28">
                    <a:moveTo>
                      <a:pt x="1" y="0"/>
                    </a:moveTo>
                    <a:lnTo>
                      <a:pt x="1540" y="0"/>
                    </a:lnTo>
                    <a:lnTo>
                      <a:pt x="1539" y="28"/>
                    </a:lnTo>
                    <a:lnTo>
                      <a:pt x="0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0D9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Oval 74"/>
              <p:cNvSpPr>
                <a:spLocks noChangeArrowheads="1"/>
              </p:cNvSpPr>
              <p:nvPr/>
            </p:nvSpPr>
            <p:spPr bwMode="auto">
              <a:xfrm>
                <a:off x="771" y="1058"/>
                <a:ext cx="92" cy="38"/>
              </a:xfrm>
              <a:prstGeom prst="ellipse">
                <a:avLst/>
              </a:prstGeom>
              <a:solidFill>
                <a:srgbClr val="FFF0D9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ja-JP" altLang="en-US" sz="120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Oval 75"/>
              <p:cNvSpPr>
                <a:spLocks noChangeArrowheads="1"/>
              </p:cNvSpPr>
              <p:nvPr/>
            </p:nvSpPr>
            <p:spPr bwMode="auto">
              <a:xfrm>
                <a:off x="1934" y="1110"/>
                <a:ext cx="60" cy="36"/>
              </a:xfrm>
              <a:prstGeom prst="ellipse">
                <a:avLst/>
              </a:prstGeom>
              <a:solidFill>
                <a:srgbClr val="FFF0D9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ja-JP" altLang="en-US" sz="120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76"/>
              <p:cNvSpPr>
                <a:spLocks/>
              </p:cNvSpPr>
              <p:nvPr/>
            </p:nvSpPr>
            <p:spPr bwMode="auto">
              <a:xfrm>
                <a:off x="761" y="1021"/>
                <a:ext cx="1303" cy="113"/>
              </a:xfrm>
              <a:custGeom>
                <a:avLst/>
                <a:gdLst>
                  <a:gd name="T0" fmla="*/ 1 w 1938"/>
                  <a:gd name="T1" fmla="*/ 2 h 139"/>
                  <a:gd name="T2" fmla="*/ 1 w 1938"/>
                  <a:gd name="T3" fmla="*/ 2 h 139"/>
                  <a:gd name="T4" fmla="*/ 1 w 1938"/>
                  <a:gd name="T5" fmla="*/ 0 h 139"/>
                  <a:gd name="T6" fmla="*/ 1 w 1938"/>
                  <a:gd name="T7" fmla="*/ 2 h 139"/>
                  <a:gd name="T8" fmla="*/ 1 w 1938"/>
                  <a:gd name="T9" fmla="*/ 2 h 139"/>
                  <a:gd name="T10" fmla="*/ 1 w 1938"/>
                  <a:gd name="T11" fmla="*/ 2 h 139"/>
                  <a:gd name="T12" fmla="*/ 1 w 1938"/>
                  <a:gd name="T13" fmla="*/ 2 h 139"/>
                  <a:gd name="T14" fmla="*/ 1 w 1938"/>
                  <a:gd name="T15" fmla="*/ 2 h 139"/>
                  <a:gd name="T16" fmla="*/ 1 w 1938"/>
                  <a:gd name="T17" fmla="*/ 2 h 139"/>
                  <a:gd name="T18" fmla="*/ 1 w 1938"/>
                  <a:gd name="T19" fmla="*/ 2 h 139"/>
                  <a:gd name="T20" fmla="*/ 1 w 1938"/>
                  <a:gd name="T21" fmla="*/ 2 h 139"/>
                  <a:gd name="T22" fmla="*/ 0 w 1938"/>
                  <a:gd name="T23" fmla="*/ 2 h 139"/>
                  <a:gd name="T24" fmla="*/ 1 w 1938"/>
                  <a:gd name="T25" fmla="*/ 2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38" h="139">
                    <a:moveTo>
                      <a:pt x="3" y="39"/>
                    </a:moveTo>
                    <a:lnTo>
                      <a:pt x="510" y="12"/>
                    </a:lnTo>
                    <a:lnTo>
                      <a:pt x="954" y="0"/>
                    </a:lnTo>
                    <a:lnTo>
                      <a:pt x="1506" y="6"/>
                    </a:lnTo>
                    <a:lnTo>
                      <a:pt x="1575" y="111"/>
                    </a:lnTo>
                    <a:lnTo>
                      <a:pt x="1938" y="111"/>
                    </a:lnTo>
                    <a:lnTo>
                      <a:pt x="1938" y="139"/>
                    </a:lnTo>
                    <a:lnTo>
                      <a:pt x="1569" y="138"/>
                    </a:lnTo>
                    <a:lnTo>
                      <a:pt x="1497" y="33"/>
                    </a:lnTo>
                    <a:lnTo>
                      <a:pt x="954" y="30"/>
                    </a:lnTo>
                    <a:lnTo>
                      <a:pt x="513" y="39"/>
                    </a:lnTo>
                    <a:lnTo>
                      <a:pt x="0" y="68"/>
                    </a:lnTo>
                    <a:lnTo>
                      <a:pt x="3" y="39"/>
                    </a:lnTo>
                    <a:close/>
                  </a:path>
                </a:pathLst>
              </a:custGeom>
              <a:solidFill>
                <a:srgbClr val="FFF0D9"/>
              </a:solidFill>
              <a:ln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Line 77"/>
              <p:cNvSpPr>
                <a:spLocks noChangeShapeType="1"/>
              </p:cNvSpPr>
              <p:nvPr/>
            </p:nvSpPr>
            <p:spPr bwMode="auto">
              <a:xfrm>
                <a:off x="690" y="1032"/>
                <a:ext cx="55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Text Box 78"/>
              <p:cNvSpPr txBox="1">
                <a:spLocks noChangeArrowheads="1"/>
              </p:cNvSpPr>
              <p:nvPr/>
            </p:nvSpPr>
            <p:spPr bwMode="auto">
              <a:xfrm>
                <a:off x="310" y="927"/>
                <a:ext cx="293" cy="73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E6FCF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8635" tIns="34317" rIns="68635" bIns="34317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ja-JP" sz="1051" dirty="0">
                    <a:solidFill>
                      <a:srgbClr val="000000"/>
                    </a:solidFill>
                  </a:rPr>
                  <a:t>Base terminal</a:t>
                </a:r>
              </a:p>
            </p:txBody>
          </p:sp>
          <p:sp>
            <p:nvSpPr>
              <p:cNvPr id="30" name="Line 86"/>
              <p:cNvSpPr>
                <a:spLocks noChangeShapeType="1"/>
              </p:cNvSpPr>
              <p:nvPr/>
            </p:nvSpPr>
            <p:spPr bwMode="auto">
              <a:xfrm flipV="1">
                <a:off x="1462" y="863"/>
                <a:ext cx="16" cy="8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" name="Line 87"/>
              <p:cNvSpPr>
                <a:spLocks noChangeShapeType="1"/>
              </p:cNvSpPr>
              <p:nvPr/>
            </p:nvSpPr>
            <p:spPr bwMode="auto">
              <a:xfrm flipH="1" flipV="1">
                <a:off x="798" y="880"/>
                <a:ext cx="17" cy="19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Line 88"/>
              <p:cNvSpPr>
                <a:spLocks noChangeShapeType="1"/>
              </p:cNvSpPr>
              <p:nvPr/>
            </p:nvSpPr>
            <p:spPr bwMode="auto">
              <a:xfrm flipV="1">
                <a:off x="1742" y="875"/>
                <a:ext cx="39" cy="10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Line 89"/>
              <p:cNvSpPr>
                <a:spLocks noChangeShapeType="1"/>
              </p:cNvSpPr>
              <p:nvPr/>
            </p:nvSpPr>
            <p:spPr bwMode="auto">
              <a:xfrm flipV="1">
                <a:off x="1908" y="1009"/>
                <a:ext cx="28" cy="11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Line 90"/>
              <p:cNvSpPr>
                <a:spLocks noChangeShapeType="1"/>
              </p:cNvSpPr>
              <p:nvPr/>
            </p:nvSpPr>
            <p:spPr bwMode="auto">
              <a:xfrm flipH="1" flipV="1">
                <a:off x="1601" y="1135"/>
                <a:ext cx="23" cy="117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Line 91"/>
              <p:cNvSpPr>
                <a:spLocks noChangeShapeType="1"/>
              </p:cNvSpPr>
              <p:nvPr/>
            </p:nvSpPr>
            <p:spPr bwMode="auto">
              <a:xfrm flipH="1" flipV="1">
                <a:off x="1245" y="1061"/>
                <a:ext cx="1" cy="2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Line 92"/>
              <p:cNvSpPr>
                <a:spLocks noChangeShapeType="1"/>
              </p:cNvSpPr>
              <p:nvPr/>
            </p:nvSpPr>
            <p:spPr bwMode="auto">
              <a:xfrm flipV="1">
                <a:off x="1027" y="1116"/>
                <a:ext cx="75" cy="155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" name="Line 93"/>
              <p:cNvSpPr>
                <a:spLocks noChangeShapeType="1"/>
              </p:cNvSpPr>
              <p:nvPr/>
            </p:nvSpPr>
            <p:spPr bwMode="auto">
              <a:xfrm flipH="1" flipV="1">
                <a:off x="438" y="987"/>
                <a:ext cx="158" cy="123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Line 94"/>
              <p:cNvSpPr>
                <a:spLocks noChangeShapeType="1"/>
              </p:cNvSpPr>
              <p:nvPr/>
            </p:nvSpPr>
            <p:spPr bwMode="auto">
              <a:xfrm flipV="1">
                <a:off x="1078" y="904"/>
                <a:ext cx="26" cy="128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kumimoji="1" lang="ja-JP" altLang="en-US" sz="120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0" name="Text Box 78"/>
            <p:cNvSpPr txBox="1">
              <a:spLocks noChangeArrowheads="1"/>
            </p:cNvSpPr>
            <p:nvPr/>
          </p:nvSpPr>
          <p:spPr bwMode="auto">
            <a:xfrm>
              <a:off x="2751664" y="881587"/>
              <a:ext cx="603028" cy="23101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6FC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635" tIns="34317" rIns="68635" bIns="3431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1051" dirty="0">
                  <a:solidFill>
                    <a:srgbClr val="000000"/>
                  </a:solidFill>
                </a:rPr>
                <a:t>Contact</a:t>
              </a:r>
            </a:p>
          </p:txBody>
        </p:sp>
        <p:sp>
          <p:nvSpPr>
            <p:cNvPr id="41" name="Text Box 78"/>
            <p:cNvSpPr txBox="1">
              <a:spLocks noChangeArrowheads="1"/>
            </p:cNvSpPr>
            <p:nvPr/>
          </p:nvSpPr>
          <p:spPr bwMode="auto">
            <a:xfrm>
              <a:off x="3919876" y="948482"/>
              <a:ext cx="820173" cy="23101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6FC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635" tIns="34317" rIns="68635" bIns="3431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1051" dirty="0">
                  <a:solidFill>
                    <a:srgbClr val="000000"/>
                  </a:solidFill>
                </a:rPr>
                <a:t>Arm</a:t>
              </a:r>
            </a:p>
          </p:txBody>
        </p:sp>
        <p:sp>
          <p:nvSpPr>
            <p:cNvPr id="42" name="Text Box 78"/>
            <p:cNvSpPr txBox="1">
              <a:spLocks noChangeArrowheads="1"/>
            </p:cNvSpPr>
            <p:nvPr/>
          </p:nvSpPr>
          <p:spPr bwMode="auto">
            <a:xfrm>
              <a:off x="5172398" y="840378"/>
              <a:ext cx="494606" cy="23101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6FC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635" tIns="34317" rIns="68635" bIns="3431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1051" dirty="0">
                  <a:solidFill>
                    <a:srgbClr val="000000"/>
                  </a:solidFill>
                </a:rPr>
                <a:t>Cover</a:t>
              </a:r>
            </a:p>
          </p:txBody>
        </p:sp>
        <p:sp>
          <p:nvSpPr>
            <p:cNvPr id="43" name="Text Box 78"/>
            <p:cNvSpPr txBox="1">
              <a:spLocks noChangeArrowheads="1"/>
            </p:cNvSpPr>
            <p:nvPr/>
          </p:nvSpPr>
          <p:spPr bwMode="auto">
            <a:xfrm>
              <a:off x="5831695" y="879791"/>
              <a:ext cx="849145" cy="23101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6FC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635" tIns="34317" rIns="68635" bIns="3431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1051" dirty="0">
                  <a:solidFill>
                    <a:srgbClr val="000000"/>
                  </a:solidFill>
                </a:rPr>
                <a:t>Cover plate</a:t>
              </a:r>
            </a:p>
          </p:txBody>
        </p:sp>
        <p:sp>
          <p:nvSpPr>
            <p:cNvPr id="44" name="Text Box 78"/>
            <p:cNvSpPr txBox="1">
              <a:spLocks noChangeArrowheads="1"/>
            </p:cNvSpPr>
            <p:nvPr/>
          </p:nvSpPr>
          <p:spPr bwMode="auto">
            <a:xfrm>
              <a:off x="6544022" y="1307284"/>
              <a:ext cx="939770" cy="23101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6FC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635" tIns="34317" rIns="68635" bIns="3431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1051" dirty="0">
                  <a:solidFill>
                    <a:srgbClr val="000000"/>
                  </a:solidFill>
                </a:rPr>
                <a:t>Arm terminal</a:t>
              </a:r>
            </a:p>
          </p:txBody>
        </p:sp>
        <p:sp>
          <p:nvSpPr>
            <p:cNvPr id="45" name="Text Box 78"/>
            <p:cNvSpPr txBox="1">
              <a:spLocks noChangeArrowheads="1"/>
            </p:cNvSpPr>
            <p:nvPr/>
          </p:nvSpPr>
          <p:spPr bwMode="auto">
            <a:xfrm>
              <a:off x="3467016" y="2276178"/>
              <a:ext cx="722333" cy="23101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6FC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635" tIns="34317" rIns="68635" bIns="3431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1051" dirty="0">
                  <a:solidFill>
                    <a:srgbClr val="000000"/>
                  </a:solidFill>
                </a:rPr>
                <a:t>PTC</a:t>
              </a:r>
            </a:p>
          </p:txBody>
        </p:sp>
        <p:sp>
          <p:nvSpPr>
            <p:cNvPr id="46" name="Text Box 78"/>
            <p:cNvSpPr txBox="1">
              <a:spLocks noChangeArrowheads="1"/>
            </p:cNvSpPr>
            <p:nvPr/>
          </p:nvSpPr>
          <p:spPr bwMode="auto">
            <a:xfrm>
              <a:off x="4344599" y="2391697"/>
              <a:ext cx="1013208" cy="23101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6FC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635" tIns="34317" rIns="68635" bIns="3431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1051" dirty="0">
                  <a:solidFill>
                    <a:srgbClr val="000000"/>
                  </a:solidFill>
                </a:rPr>
                <a:t>Bimetal disc</a:t>
              </a:r>
            </a:p>
          </p:txBody>
        </p:sp>
        <p:sp>
          <p:nvSpPr>
            <p:cNvPr id="47" name="Text Box 78"/>
            <p:cNvSpPr txBox="1">
              <a:spLocks noChangeArrowheads="1"/>
            </p:cNvSpPr>
            <p:nvPr/>
          </p:nvSpPr>
          <p:spPr bwMode="auto">
            <a:xfrm>
              <a:off x="5693144" y="2351419"/>
              <a:ext cx="871914" cy="23101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6FC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635" tIns="34317" rIns="68635" bIns="3431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1051" dirty="0">
                  <a:solidFill>
                    <a:srgbClr val="000000"/>
                  </a:solidFill>
                </a:rPr>
                <a:t>Base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2AA56F-5588-A44F-B0D6-B718F20FF3A8}"/>
              </a:ext>
            </a:extLst>
          </p:cNvPr>
          <p:cNvGrpSpPr/>
          <p:nvPr/>
        </p:nvGrpSpPr>
        <p:grpSpPr>
          <a:xfrm>
            <a:off x="1203193" y="2807755"/>
            <a:ext cx="6614324" cy="1192669"/>
            <a:chOff x="1203193" y="2655934"/>
            <a:chExt cx="6614324" cy="1192669"/>
          </a:xfrm>
        </p:grpSpPr>
        <p:pic>
          <p:nvPicPr>
            <p:cNvPr id="49" name="Picture 4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193" y="2813813"/>
              <a:ext cx="3137342" cy="992955"/>
            </a:xfrm>
            <a:prstGeom prst="rect">
              <a:avLst/>
            </a:prstGeom>
            <a:noFill/>
          </p:spPr>
        </p:pic>
        <p:pic>
          <p:nvPicPr>
            <p:cNvPr id="50" name="Picture 4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791" y="2830501"/>
              <a:ext cx="2997726" cy="992954"/>
            </a:xfrm>
            <a:prstGeom prst="rect">
              <a:avLst/>
            </a:prstGeom>
            <a:noFill/>
          </p:spPr>
        </p:pic>
        <p:sp>
          <p:nvSpPr>
            <p:cNvPr id="24" name="Right Arrow 23"/>
            <p:cNvSpPr/>
            <p:nvPr/>
          </p:nvSpPr>
          <p:spPr>
            <a:xfrm>
              <a:off x="4046413" y="3441286"/>
              <a:ext cx="694755" cy="4073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51" name="Text Box 78"/>
            <p:cNvSpPr txBox="1">
              <a:spLocks noChangeArrowheads="1"/>
            </p:cNvSpPr>
            <p:nvPr/>
          </p:nvSpPr>
          <p:spPr bwMode="auto">
            <a:xfrm>
              <a:off x="2078628" y="2664517"/>
              <a:ext cx="1219948" cy="23101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6FC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635" tIns="34317" rIns="68635" bIns="3431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1051" i="1" dirty="0">
                  <a:solidFill>
                    <a:schemeClr val="accent1"/>
                  </a:solidFill>
                </a:rPr>
                <a:t>Normal Operation</a:t>
              </a:r>
            </a:p>
          </p:txBody>
        </p:sp>
        <p:sp>
          <p:nvSpPr>
            <p:cNvPr id="52" name="Text Box 78"/>
            <p:cNvSpPr txBox="1">
              <a:spLocks noChangeArrowheads="1"/>
            </p:cNvSpPr>
            <p:nvPr/>
          </p:nvSpPr>
          <p:spPr bwMode="auto">
            <a:xfrm>
              <a:off x="5695753" y="2655934"/>
              <a:ext cx="1080984" cy="254098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6FC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635" tIns="34317" rIns="68635" bIns="34317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ja-JP" sz="1201" i="1" dirty="0">
                  <a:solidFill>
                    <a:schemeClr val="accent1"/>
                  </a:solidFill>
                </a:rPr>
                <a:t>Trip Condition</a:t>
              </a:r>
            </a:p>
          </p:txBody>
        </p:sp>
      </p:grpSp>
      <p:sp>
        <p:nvSpPr>
          <p:cNvPr id="53" name="正方形/長方形 1"/>
          <p:cNvSpPr>
            <a:spLocks noChangeArrowheads="1"/>
          </p:cNvSpPr>
          <p:nvPr/>
        </p:nvSpPr>
        <p:spPr bwMode="auto">
          <a:xfrm>
            <a:off x="1360295" y="571910"/>
            <a:ext cx="6643880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901"/>
              </a:spcBef>
              <a:buNone/>
            </a:pPr>
            <a:r>
              <a:rPr lang="en-US" altLang="ja-JP" sz="1351" dirty="0"/>
              <a:t>A single device that provides overtemperature and overcurrent protection</a:t>
            </a:r>
          </a:p>
        </p:txBody>
      </p:sp>
      <p:sp>
        <p:nvSpPr>
          <p:cNvPr id="54" name="Text Box 38">
            <a:extLst>
              <a:ext uri="{FF2B5EF4-FFF2-40B4-BE49-F238E27FC236}">
                <a16:creationId xmlns:a16="http://schemas.microsoft.com/office/drawing/2014/main" id="{8D63EF76-ADA1-431E-AA8D-0E0F873D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828" y="4038425"/>
            <a:ext cx="4224332" cy="65844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E6FC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635" tIns="34317" rIns="68635" bIns="34317">
            <a:spAutoFit/>
          </a:bodyPr>
          <a:lstStyle>
            <a:lvl1pPr defTabSz="9588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ja-JP" sz="676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051" dirty="0">
                <a:cs typeface="Arial" panose="020B0604020202020204" pitchFamily="34" charset="0"/>
              </a:rPr>
              <a:t>The heat reverses the bimetal disc to lift the arm to the open position.</a:t>
            </a:r>
            <a:endParaRPr lang="en-US" altLang="ja-JP" sz="676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051" dirty="0">
                <a:cs typeface="Arial" panose="020B0604020202020204" pitchFamily="34" charset="0"/>
              </a:rPr>
              <a:t>At this points, the current shunts to the PTC and heats it up to keep the bimetal disc open and in a latched position until fault is removed.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D9BE77-80EF-4972-9988-57E3DBECE614}"/>
              </a:ext>
            </a:extLst>
          </p:cNvPr>
          <p:cNvSpPr/>
          <p:nvPr/>
        </p:nvSpPr>
        <p:spPr>
          <a:xfrm>
            <a:off x="1168233" y="4117400"/>
            <a:ext cx="3064552" cy="64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201" dirty="0">
                <a:cs typeface="Arial" panose="020B0604020202020204" pitchFamily="34" charset="0"/>
              </a:rPr>
              <a:t>When the environmental temperature rises and/or an excessive current flows through the arm, the bimetal disc heats.</a:t>
            </a:r>
          </a:p>
        </p:txBody>
      </p:sp>
    </p:spTree>
    <p:extLst>
      <p:ext uri="{BB962C8B-B14F-4D97-AF65-F5344CB8AC3E}">
        <p14:creationId xmlns:p14="http://schemas.microsoft.com/office/powerpoint/2010/main" val="160885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72F0C0-62A5-47E3-8F27-2945787E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175" y="176531"/>
            <a:ext cx="6070660" cy="541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ja-JP" sz="2477" b="1" dirty="0">
                <a:latin typeface="+mn-lt"/>
                <a:cs typeface="Arial" panose="020B0604020202020204" pitchFamily="34" charset="0"/>
              </a:rPr>
              <a:t>Mini-breaker - How it works (Video)</a:t>
            </a:r>
          </a:p>
        </p:txBody>
      </p:sp>
      <p:pic>
        <p:nvPicPr>
          <p:cNvPr id="3" name="cutaway06_889x500-1500kbps.mov">
            <a:hlinkClick r:id="" action="ppaction://media"/>
            <a:extLst>
              <a:ext uri="{FF2B5EF4-FFF2-40B4-BE49-F238E27FC236}">
                <a16:creationId xmlns:a16="http://schemas.microsoft.com/office/drawing/2014/main" id="{67297CA3-C714-7B47-997F-883EDBF2F5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1175" y="730152"/>
            <a:ext cx="6681344" cy="37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10_demo.jpg">
            <a:extLst>
              <a:ext uri="{FF2B5EF4-FFF2-40B4-BE49-F238E27FC236}">
                <a16:creationId xmlns:a16="http://schemas.microsoft.com/office/drawing/2014/main" id="{6C41EACD-FA17-E441-AFDD-45770DEA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51" b="20751"/>
          <a:stretch/>
        </p:blipFill>
        <p:spPr bwMode="auto">
          <a:xfrm>
            <a:off x="0" y="16328"/>
            <a:ext cx="9144000" cy="48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749" y="1143896"/>
            <a:ext cx="5920502" cy="3266525"/>
          </a:xfrm>
        </p:spPr>
        <p:txBody>
          <a:bodyPr/>
          <a:lstStyle/>
          <a:p>
            <a:r>
              <a:rPr lang="en-GB" dirty="0"/>
              <a:t>A brief history of batteries</a:t>
            </a:r>
          </a:p>
          <a:p>
            <a:r>
              <a:rPr lang="en-US" dirty="0"/>
              <a:t>Reasons for current dominant position of Li-ion</a:t>
            </a:r>
          </a:p>
          <a:p>
            <a:r>
              <a:rPr lang="en-US" dirty="0"/>
              <a:t>Li-ion global market breakdown and battery construction basics</a:t>
            </a:r>
          </a:p>
          <a:p>
            <a:r>
              <a:rPr lang="en-US" dirty="0"/>
              <a:t>Benefits of </a:t>
            </a:r>
            <a:r>
              <a:rPr lang="en-GB" dirty="0"/>
              <a:t>Battery Management Systems (BMS)</a:t>
            </a:r>
          </a:p>
          <a:p>
            <a:r>
              <a:rPr lang="en-US" dirty="0"/>
              <a:t>Bourns' innovative solutions for BMS designs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386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1018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オブジェクト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1018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733" indent="-214513">
              <a:spcBef>
                <a:spcPct val="20000"/>
              </a:spcBef>
              <a:buChar char="–"/>
              <a:defRPr kumimoji="1" sz="210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8050" indent="-171610">
              <a:spcBef>
                <a:spcPct val="20000"/>
              </a:spcBef>
              <a:buChar char="•"/>
              <a:defRPr kumimoji="1" sz="180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1270" indent="-171610">
              <a:spcBef>
                <a:spcPct val="20000"/>
              </a:spcBef>
              <a:buChar char="–"/>
              <a:defRPr kumimoji="1" sz="150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4490" indent="-171610">
              <a:spcBef>
                <a:spcPct val="20000"/>
              </a:spcBef>
              <a:buChar char="»"/>
              <a:defRPr kumimoji="1" sz="150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7710" indent="-17161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30930" indent="-17161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4150" indent="-17161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7370" indent="-17161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4CFDAE1-7642-4302-A57D-E9D7774A49D4}" type="slidenum">
              <a:rPr lang="en-US" altLang="ja-JP" sz="90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n-US" altLang="ja-JP" sz="901" dirty="0">
              <a:solidFill>
                <a:schemeClr val="bg1"/>
              </a:solidFill>
            </a:endParaRPr>
          </a:p>
        </p:txBody>
      </p:sp>
      <p:graphicFrame>
        <p:nvGraphicFramePr>
          <p:cNvPr id="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005121"/>
              </p:ext>
            </p:extLst>
          </p:nvPr>
        </p:nvGraphicFramePr>
        <p:xfrm>
          <a:off x="1235555" y="776685"/>
          <a:ext cx="6768619" cy="1769939"/>
        </p:xfrm>
        <a:graphic>
          <a:graphicData uri="http://schemas.openxmlformats.org/drawingml/2006/table">
            <a:tbl>
              <a:tblPr/>
              <a:tblGrid>
                <a:gridCol w="167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144">
                  <a:extLst>
                    <a:ext uri="{9D8B030D-6E8A-4147-A177-3AD203B41FA5}">
                      <a16:colId xmlns:a16="http://schemas.microsoft.com/office/drawing/2014/main" val="3870990067"/>
                    </a:ext>
                  </a:extLst>
                </a:gridCol>
                <a:gridCol w="553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1837">
                  <a:extLst>
                    <a:ext uri="{9D8B030D-6E8A-4147-A177-3AD203B41FA5}">
                      <a16:colId xmlns:a16="http://schemas.microsoft.com/office/drawing/2014/main" val="1740898332"/>
                    </a:ext>
                  </a:extLst>
                </a:gridCol>
                <a:gridCol w="561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9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9338">
                  <a:extLst>
                    <a:ext uri="{9D8B030D-6E8A-4147-A177-3AD203B41FA5}">
                      <a16:colId xmlns:a16="http://schemas.microsoft.com/office/drawing/2014/main" val="1023435509"/>
                    </a:ext>
                  </a:extLst>
                </a:gridCol>
              </a:tblGrid>
              <a:tr h="247833"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Series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LC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HC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AA/AC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　　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NR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18869" marR="37740" marT="18874" marB="188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CB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SA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18870" marR="37742" marT="18878" marB="188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SC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03">
                <a:tc>
                  <a:txBody>
                    <a:bodyPr/>
                    <a:lstStyle/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Type</a:t>
                      </a: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8869" marR="37741" marT="18884" marB="188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8869" marR="37741" marT="18884" marB="188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8869" marR="37741" marT="18884" marB="188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S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036"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Trip temperature </a:t>
                      </a: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72,77,82,85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72,77,82,85,90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72, 77,82,85,90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72,77,82,85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72,77,82,85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72,77,82,85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72,77,82,85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72,77,82,85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  <a:cs typeface="+mn-cs"/>
                        </a:rPr>
                        <a:t>72,77,82,85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625"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Contact Rating</a:t>
                      </a:r>
                      <a:r>
                        <a:rPr kumimoji="1" lang="ja-JP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DC9V/12A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DC9V/25A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DC9V/35A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DC12V/12A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DC12V/25A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DC9V/25A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DC9V/12A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DC9V/25A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DC9V/25A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27"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Max. breaking current (100 cycles)</a:t>
                      </a:r>
                      <a:r>
                        <a:rPr kumimoji="1" lang="ja-JP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　</a:t>
                      </a: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DC5V/40A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DC5V/80A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DC5V/60A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DC5V/30A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DC5V/60A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DC5V/50A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DC5V/30A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DC5V/60A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DC5V/50A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419"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Max. voltage (100 cycles)</a:t>
                      </a: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DC28V/5A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DC28V/25A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DC28V,35A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DC28V/12A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DC28V/25A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DC28V/25A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DC28V/12A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DC28V/25A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DC28V/25A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881"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Self hold</a:t>
                      </a:r>
                      <a:r>
                        <a:rPr kumimoji="1" lang="ja-JP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min. voltage (at 25</a:t>
                      </a:r>
                      <a:r>
                        <a:rPr kumimoji="1" lang="ja-JP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℃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2V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3V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3.5V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2V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2V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3V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3V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3V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3V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341"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Max. leak current</a:t>
                      </a:r>
                      <a:r>
                        <a:rPr kumimoji="1" lang="ja-JP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　</a:t>
                      </a: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150mA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200mA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200mA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150mA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200mA</a:t>
                      </a:r>
                      <a:r>
                        <a:rPr kumimoji="1" lang="ja-JP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200mA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200mA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200mA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200mA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473"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 Resistance (Max)</a:t>
                      </a:r>
                      <a:endParaRPr kumimoji="1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15mΩ</a:t>
                      </a:r>
                      <a:endParaRPr kumimoji="1" lang="ja-JP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5mΩ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2mΩ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15mΩ</a:t>
                      </a:r>
                      <a:endParaRPr kumimoji="1" lang="ja-JP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5885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algn="l" defTabSz="9588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algn="l" defTabSz="95885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algn="l" defTabSz="95885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defTabSz="958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5mΩ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6m</a:t>
                      </a:r>
                      <a:r>
                        <a:rPr kumimoji="1" lang="el-GR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Ω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15mΩ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7mΩ</a:t>
                      </a: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7m</a:t>
                      </a:r>
                      <a:r>
                        <a:rPr kumimoji="1" lang="el-GR" altLang="ja-JP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50" charset="-128"/>
                        </a:rPr>
                        <a:t>Ω</a:t>
                      </a:r>
                      <a:endParaRPr kumimoji="1" lang="en-US" altLang="ja-JP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50" charset="-128"/>
                      </a:endParaRPr>
                    </a:p>
                  </a:txBody>
                  <a:tcPr marL="11508" marR="23019" marT="14172" marB="141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269551" y="209985"/>
            <a:ext cx="647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000000"/>
                </a:solidFill>
                <a:cs typeface="Arial" panose="020B0604020202020204" pitchFamily="34" charset="0"/>
              </a:rPr>
              <a:t>Mini-breaker TCO Device Line-up</a:t>
            </a:r>
          </a:p>
        </p:txBody>
      </p:sp>
      <p:sp>
        <p:nvSpPr>
          <p:cNvPr id="21" name="TextBox 2"/>
          <p:cNvSpPr txBox="1"/>
          <p:nvPr/>
        </p:nvSpPr>
        <p:spPr>
          <a:xfrm>
            <a:off x="5587897" y="2879214"/>
            <a:ext cx="2425769" cy="204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1" dirty="0"/>
              <a:t>LC/HC – highest volume product</a:t>
            </a:r>
          </a:p>
          <a:p>
            <a:endParaRPr lang="en-GB" altLang="ja-JP" sz="788" dirty="0"/>
          </a:p>
          <a:p>
            <a:r>
              <a:rPr lang="en-GB" altLang="ja-JP" sz="1201" dirty="0"/>
              <a:t>AC  – highest current device</a:t>
            </a:r>
          </a:p>
          <a:p>
            <a:endParaRPr lang="en-GB" sz="788" dirty="0"/>
          </a:p>
          <a:p>
            <a:r>
              <a:rPr lang="en-GB" sz="1201" dirty="0"/>
              <a:t>NR – smallest device on the market</a:t>
            </a:r>
          </a:p>
          <a:p>
            <a:endParaRPr lang="en-GB" sz="751" dirty="0"/>
          </a:p>
          <a:p>
            <a:r>
              <a:rPr lang="en-GB" sz="1201" dirty="0"/>
              <a:t>CB –  next generation of NR</a:t>
            </a:r>
          </a:p>
          <a:p>
            <a:endParaRPr lang="en-GB" sz="788" dirty="0"/>
          </a:p>
          <a:p>
            <a:r>
              <a:rPr lang="en-GB" sz="1201" dirty="0"/>
              <a:t>SA – first SMD device on the market</a:t>
            </a:r>
          </a:p>
          <a:p>
            <a:endParaRPr lang="en-GB" sz="788" dirty="0"/>
          </a:p>
          <a:p>
            <a:r>
              <a:rPr lang="en-GB" sz="1201" dirty="0"/>
              <a:t>SC – smallest SMD device </a:t>
            </a:r>
          </a:p>
          <a:p>
            <a:endParaRPr lang="en-US" sz="120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AE45C0-5032-A441-B7F7-D1A4F1A5DB75}"/>
              </a:ext>
            </a:extLst>
          </p:cNvPr>
          <p:cNvGrpSpPr/>
          <p:nvPr/>
        </p:nvGrpSpPr>
        <p:grpSpPr>
          <a:xfrm>
            <a:off x="2417645" y="2627227"/>
            <a:ext cx="3009593" cy="2186724"/>
            <a:chOff x="1561231" y="2405227"/>
            <a:chExt cx="3736829" cy="24087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D84C1F-6B5E-4523-8826-84DB9B91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1231" y="2414133"/>
              <a:ext cx="3736829" cy="239981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6C3B-CA37-4A0B-B53E-AAFD1C9CCD8D}"/>
                </a:ext>
              </a:extLst>
            </p:cNvPr>
            <p:cNvGrpSpPr/>
            <p:nvPr/>
          </p:nvGrpSpPr>
          <p:grpSpPr>
            <a:xfrm>
              <a:off x="1699046" y="2637398"/>
              <a:ext cx="2619181" cy="1900415"/>
              <a:chOff x="744938" y="3513278"/>
              <a:chExt cx="3489012" cy="2531542"/>
            </a:xfrm>
          </p:grpSpPr>
          <p:cxnSp>
            <p:nvCxnSpPr>
              <p:cNvPr id="24" name="直線コネクタ 23"/>
              <p:cNvCxnSpPr/>
              <p:nvPr/>
            </p:nvCxnSpPr>
            <p:spPr>
              <a:xfrm flipH="1" flipV="1">
                <a:off x="1215678" y="3513278"/>
                <a:ext cx="17830" cy="253005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H="1" flipV="1">
                <a:off x="3460686" y="3514761"/>
                <a:ext cx="17830" cy="253005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テキスト ボックス 25"/>
              <p:cNvSpPr txBox="1"/>
              <p:nvPr/>
            </p:nvSpPr>
            <p:spPr>
              <a:xfrm>
                <a:off x="744938" y="3606152"/>
                <a:ext cx="579437" cy="2935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sz="700" dirty="0"/>
                  <a:t>25A</a:t>
                </a:r>
                <a:endParaRPr kumimoji="1" lang="ja-JP" altLang="en-US" sz="700" dirty="0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744938" y="4171180"/>
                <a:ext cx="579437" cy="2935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sz="700" dirty="0"/>
                  <a:t>17A</a:t>
                </a:r>
                <a:endParaRPr kumimoji="1" lang="ja-JP" altLang="en-US" sz="700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755184" y="4500320"/>
                <a:ext cx="579437" cy="2935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sz="700" dirty="0"/>
                  <a:t>15A</a:t>
                </a:r>
                <a:endParaRPr kumimoji="1" lang="ja-JP" altLang="en-US" sz="700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755184" y="5295008"/>
                <a:ext cx="579437" cy="2935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sz="700" dirty="0"/>
                  <a:t>7A</a:t>
                </a:r>
                <a:endParaRPr kumimoji="1" lang="ja-JP" altLang="en-US" sz="7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3323468" y="5038993"/>
                <a:ext cx="579437" cy="2935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sz="700" dirty="0"/>
                  <a:t>8A</a:t>
                </a:r>
                <a:endParaRPr kumimoji="1" lang="ja-JP" altLang="en-US" sz="7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3323468" y="5456977"/>
                <a:ext cx="579437" cy="2935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sz="700" dirty="0"/>
                  <a:t>4A</a:t>
                </a:r>
                <a:endParaRPr kumimoji="1" lang="ja-JP" altLang="en-US" sz="700" dirty="0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3478514" y="4694566"/>
                <a:ext cx="755436" cy="29354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sz="700" dirty="0"/>
                  <a:t>12A</a:t>
                </a:r>
                <a:endParaRPr kumimoji="1" lang="ja-JP" altLang="en-US" sz="700" dirty="0"/>
              </a:p>
            </p:txBody>
          </p:sp>
        </p:grpSp>
        <p:sp>
          <p:nvSpPr>
            <p:cNvPr id="33" name="テキスト ボックス 27">
              <a:extLst>
                <a:ext uri="{FF2B5EF4-FFF2-40B4-BE49-F238E27FC236}">
                  <a16:creationId xmlns:a16="http://schemas.microsoft.com/office/drawing/2014/main" id="{2E0D4000-E454-4021-98D0-4E5D539491E2}"/>
                </a:ext>
              </a:extLst>
            </p:cNvPr>
            <p:cNvSpPr txBox="1"/>
            <p:nvPr/>
          </p:nvSpPr>
          <p:spPr>
            <a:xfrm>
              <a:off x="1706737" y="3531020"/>
              <a:ext cx="434979" cy="2203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700" dirty="0"/>
                <a:t>13A</a:t>
              </a:r>
              <a:endParaRPr kumimoji="1" lang="ja-JP" altLang="en-US" sz="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0D3DD9-BBD8-489A-97D6-D82CBB708A94}"/>
                </a:ext>
              </a:extLst>
            </p:cNvPr>
            <p:cNvSpPr/>
            <p:nvPr/>
          </p:nvSpPr>
          <p:spPr>
            <a:xfrm>
              <a:off x="2439557" y="2405227"/>
              <a:ext cx="1619354" cy="2309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01" dirty="0"/>
                <a:t>Current v Temperature Curve.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756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hannel_distribution.jpg">
            <a:extLst>
              <a:ext uri="{FF2B5EF4-FFF2-40B4-BE49-F238E27FC236}">
                <a16:creationId xmlns:a16="http://schemas.microsoft.com/office/drawing/2014/main" id="{9124A12B-5AE9-AE4F-8376-BC7ECF516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6" b="8048"/>
          <a:stretch/>
        </p:blipFill>
        <p:spPr bwMode="auto">
          <a:xfrm>
            <a:off x="0" y="0"/>
            <a:ext cx="9144000" cy="481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749" y="1143896"/>
            <a:ext cx="5920502" cy="3673431"/>
          </a:xfrm>
        </p:spPr>
        <p:txBody>
          <a:bodyPr>
            <a:noAutofit/>
          </a:bodyPr>
          <a:lstStyle/>
          <a:p>
            <a:r>
              <a:rPr lang="en-GB" sz="1200" dirty="0"/>
              <a:t>Lithium-ion batteries dominate the battery market today. Significant investments are underway to further improve performance and safety and to reduce cost. New materials, especially electrolytes, are being developed.</a:t>
            </a:r>
          </a:p>
          <a:p>
            <a:r>
              <a:rPr lang="en-GB" sz="1200" dirty="0"/>
              <a:t>Lithium-ion battery market expanded significantly from traditional 3C applications (computer, camera, communications) to large size, high-energy systems for automotive and industrial applications over the last 10 years.</a:t>
            </a:r>
          </a:p>
          <a:p>
            <a:r>
              <a:rPr lang="en-GB" sz="1200" dirty="0"/>
              <a:t>Lithium-ion batteries need Battery Management Systems (BMS) to perform safely within their Safety Operating Area (SOA).</a:t>
            </a:r>
          </a:p>
          <a:p>
            <a:r>
              <a:rPr lang="en-GB" sz="1200" dirty="0"/>
              <a:t>Leveraging the company's extensive power electronics experience, Bourns offers multiple innovative component solutions for high energy and industrial BMS. Designed to monitor, protect and effectively manage power conversion, Bourns® components help make BMS safer and more reliable.</a:t>
            </a:r>
          </a:p>
          <a:p>
            <a:r>
              <a:rPr lang="en-GB" sz="1200" dirty="0"/>
              <a:t>Bourns also has proven devices that help protect Li-ion batteries in consumer applications.</a:t>
            </a:r>
          </a:p>
          <a:p>
            <a:r>
              <a:rPr lang="en-GB" sz="1200" dirty="0"/>
              <a:t>Bourns is largely recognized as a global and innovative leader in BMS.</a:t>
            </a:r>
          </a:p>
          <a:p>
            <a:r>
              <a:rPr lang="en-GB" sz="1200" dirty="0"/>
              <a:t>Bourns continues to invest into R&amp;D for additional BMS components based on evolving customer needs.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6651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7869" y="2377010"/>
            <a:ext cx="5148263" cy="68777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77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EF27A-DE52-6348-8CE6-60A6C3F1E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7"/>
            <a:ext cx="9144000" cy="5145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64EE60-9617-A048-9421-62E03E98D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33" y="4530162"/>
            <a:ext cx="2459949" cy="3109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631820C-D77F-FB4F-8634-25FBA0E86236}"/>
              </a:ext>
            </a:extLst>
          </p:cNvPr>
          <p:cNvSpPr txBox="1">
            <a:spLocks/>
          </p:cNvSpPr>
          <p:nvPr/>
        </p:nvSpPr>
        <p:spPr>
          <a:xfrm>
            <a:off x="1143000" y="1819878"/>
            <a:ext cx="6858000" cy="1360757"/>
          </a:xfrm>
          <a:prstGeom prst="rect">
            <a:avLst/>
          </a:prstGeom>
          <a:effectLst>
            <a:outerShdw blurRad="127000" dir="2700000" algn="tl" rotWithShape="0">
              <a:srgbClr val="000000">
                <a:alpha val="20000"/>
              </a:srgbClr>
            </a:outerShdw>
          </a:effectLst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dirty="0">
                <a:solidFill>
                  <a:schemeClr val="bg1"/>
                </a:solidFill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5157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1191713" y="286577"/>
            <a:ext cx="5920502" cy="99509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 Brief History Lesson</a:t>
            </a:r>
          </a:p>
        </p:txBody>
      </p:sp>
      <p:grpSp>
        <p:nvGrpSpPr>
          <p:cNvPr id="8" name="Gruppieren 7"/>
          <p:cNvGrpSpPr/>
          <p:nvPr/>
        </p:nvGrpSpPr>
        <p:grpSpPr bwMode="gray">
          <a:xfrm>
            <a:off x="1085057" y="1281670"/>
            <a:ext cx="6919118" cy="3023555"/>
            <a:chOff x="0" y="1562986"/>
            <a:chExt cx="9216956" cy="4027675"/>
          </a:xfrm>
        </p:grpSpPr>
        <p:sp>
          <p:nvSpPr>
            <p:cNvPr id="40" name="Freihandform 39"/>
            <p:cNvSpPr/>
            <p:nvPr/>
          </p:nvSpPr>
          <p:spPr bwMode="gray">
            <a:xfrm>
              <a:off x="869054" y="2595845"/>
              <a:ext cx="7336738" cy="2384198"/>
            </a:xfrm>
            <a:custGeom>
              <a:avLst/>
              <a:gdLst>
                <a:gd name="connsiteX0" fmla="*/ 0 w 7627620"/>
                <a:gd name="connsiteY0" fmla="*/ 441960 h 3304540"/>
                <a:gd name="connsiteX1" fmla="*/ 83820 w 7627620"/>
                <a:gd name="connsiteY1" fmla="*/ 678180 h 3304540"/>
                <a:gd name="connsiteX2" fmla="*/ 198120 w 7627620"/>
                <a:gd name="connsiteY2" fmla="*/ 792480 h 3304540"/>
                <a:gd name="connsiteX3" fmla="*/ 388620 w 7627620"/>
                <a:gd name="connsiteY3" fmla="*/ 876300 h 3304540"/>
                <a:gd name="connsiteX4" fmla="*/ 800100 w 7627620"/>
                <a:gd name="connsiteY4" fmla="*/ 929640 h 3304540"/>
                <a:gd name="connsiteX5" fmla="*/ 1066800 w 7627620"/>
                <a:gd name="connsiteY5" fmla="*/ 1013460 h 3304540"/>
                <a:gd name="connsiteX6" fmla="*/ 1272540 w 7627620"/>
                <a:gd name="connsiteY6" fmla="*/ 1181100 h 3304540"/>
                <a:gd name="connsiteX7" fmla="*/ 1394460 w 7627620"/>
                <a:gd name="connsiteY7" fmla="*/ 1409700 h 3304540"/>
                <a:gd name="connsiteX8" fmla="*/ 1485900 w 7627620"/>
                <a:gd name="connsiteY8" fmla="*/ 1714500 h 3304540"/>
                <a:gd name="connsiteX9" fmla="*/ 1463040 w 7627620"/>
                <a:gd name="connsiteY9" fmla="*/ 2148840 h 3304540"/>
                <a:gd name="connsiteX10" fmla="*/ 1333500 w 7627620"/>
                <a:gd name="connsiteY10" fmla="*/ 2346960 h 3304540"/>
                <a:gd name="connsiteX11" fmla="*/ 1127760 w 7627620"/>
                <a:gd name="connsiteY11" fmla="*/ 2491740 h 3304540"/>
                <a:gd name="connsiteX12" fmla="*/ 876300 w 7627620"/>
                <a:gd name="connsiteY12" fmla="*/ 2583180 h 3304540"/>
                <a:gd name="connsiteX13" fmla="*/ 731520 w 7627620"/>
                <a:gd name="connsiteY13" fmla="*/ 2720340 h 3304540"/>
                <a:gd name="connsiteX14" fmla="*/ 746760 w 7627620"/>
                <a:gd name="connsiteY14" fmla="*/ 2994660 h 3304540"/>
                <a:gd name="connsiteX15" fmla="*/ 914400 w 7627620"/>
                <a:gd name="connsiteY15" fmla="*/ 3246120 h 3304540"/>
                <a:gd name="connsiteX16" fmla="*/ 1181100 w 7627620"/>
                <a:gd name="connsiteY16" fmla="*/ 3299460 h 3304540"/>
                <a:gd name="connsiteX17" fmla="*/ 1402080 w 7627620"/>
                <a:gd name="connsiteY17" fmla="*/ 3215640 h 3304540"/>
                <a:gd name="connsiteX18" fmla="*/ 1638300 w 7627620"/>
                <a:gd name="connsiteY18" fmla="*/ 2933700 h 3304540"/>
                <a:gd name="connsiteX19" fmla="*/ 1889760 w 7627620"/>
                <a:gd name="connsiteY19" fmla="*/ 2537460 h 3304540"/>
                <a:gd name="connsiteX20" fmla="*/ 2103120 w 7627620"/>
                <a:gd name="connsiteY20" fmla="*/ 2331720 h 3304540"/>
                <a:gd name="connsiteX21" fmla="*/ 2316480 w 7627620"/>
                <a:gd name="connsiteY21" fmla="*/ 2324100 h 3304540"/>
                <a:gd name="connsiteX22" fmla="*/ 2583180 w 7627620"/>
                <a:gd name="connsiteY22" fmla="*/ 2339340 h 3304540"/>
                <a:gd name="connsiteX23" fmla="*/ 2910840 w 7627620"/>
                <a:gd name="connsiteY23" fmla="*/ 2156460 h 3304540"/>
                <a:gd name="connsiteX24" fmla="*/ 3025140 w 7627620"/>
                <a:gd name="connsiteY24" fmla="*/ 1851660 h 3304540"/>
                <a:gd name="connsiteX25" fmla="*/ 3070860 w 7627620"/>
                <a:gd name="connsiteY25" fmla="*/ 1501140 h 3304540"/>
                <a:gd name="connsiteX26" fmla="*/ 3116580 w 7627620"/>
                <a:gd name="connsiteY26" fmla="*/ 662940 h 3304540"/>
                <a:gd name="connsiteX27" fmla="*/ 3223260 w 7627620"/>
                <a:gd name="connsiteY27" fmla="*/ 312420 h 3304540"/>
                <a:gd name="connsiteX28" fmla="*/ 3360420 w 7627620"/>
                <a:gd name="connsiteY28" fmla="*/ 152400 h 3304540"/>
                <a:gd name="connsiteX29" fmla="*/ 3558540 w 7627620"/>
                <a:gd name="connsiteY29" fmla="*/ 91440 h 3304540"/>
                <a:gd name="connsiteX30" fmla="*/ 3771900 w 7627620"/>
                <a:gd name="connsiteY30" fmla="*/ 91440 h 3304540"/>
                <a:gd name="connsiteX31" fmla="*/ 3916680 w 7627620"/>
                <a:gd name="connsiteY31" fmla="*/ 228600 h 3304540"/>
                <a:gd name="connsiteX32" fmla="*/ 4000500 w 7627620"/>
                <a:gd name="connsiteY32" fmla="*/ 449580 h 3304540"/>
                <a:gd name="connsiteX33" fmla="*/ 4046220 w 7627620"/>
                <a:gd name="connsiteY33" fmla="*/ 609600 h 3304540"/>
                <a:gd name="connsiteX34" fmla="*/ 4175760 w 7627620"/>
                <a:gd name="connsiteY34" fmla="*/ 762000 h 3304540"/>
                <a:gd name="connsiteX35" fmla="*/ 4564380 w 7627620"/>
                <a:gd name="connsiteY35" fmla="*/ 853440 h 3304540"/>
                <a:gd name="connsiteX36" fmla="*/ 4953000 w 7627620"/>
                <a:gd name="connsiteY36" fmla="*/ 853440 h 3304540"/>
                <a:gd name="connsiteX37" fmla="*/ 5090160 w 7627620"/>
                <a:gd name="connsiteY37" fmla="*/ 929640 h 3304540"/>
                <a:gd name="connsiteX38" fmla="*/ 5105400 w 7627620"/>
                <a:gd name="connsiteY38" fmla="*/ 1127760 h 3304540"/>
                <a:gd name="connsiteX39" fmla="*/ 5029200 w 7627620"/>
                <a:gd name="connsiteY39" fmla="*/ 1402080 h 3304540"/>
                <a:gd name="connsiteX40" fmla="*/ 4884420 w 7627620"/>
                <a:gd name="connsiteY40" fmla="*/ 1554480 h 3304540"/>
                <a:gd name="connsiteX41" fmla="*/ 4648200 w 7627620"/>
                <a:gd name="connsiteY41" fmla="*/ 1676400 h 3304540"/>
                <a:gd name="connsiteX42" fmla="*/ 4564380 w 7627620"/>
                <a:gd name="connsiteY42" fmla="*/ 1950720 h 3304540"/>
                <a:gd name="connsiteX43" fmla="*/ 4686300 w 7627620"/>
                <a:gd name="connsiteY43" fmla="*/ 2232660 h 3304540"/>
                <a:gd name="connsiteX44" fmla="*/ 4815840 w 7627620"/>
                <a:gd name="connsiteY44" fmla="*/ 2545080 h 3304540"/>
                <a:gd name="connsiteX45" fmla="*/ 4785360 w 7627620"/>
                <a:gd name="connsiteY45" fmla="*/ 2895600 h 3304540"/>
                <a:gd name="connsiteX46" fmla="*/ 4846320 w 7627620"/>
                <a:gd name="connsiteY46" fmla="*/ 3101340 h 3304540"/>
                <a:gd name="connsiteX47" fmla="*/ 5067300 w 7627620"/>
                <a:gd name="connsiteY47" fmla="*/ 3261360 h 3304540"/>
                <a:gd name="connsiteX48" fmla="*/ 5318760 w 7627620"/>
                <a:gd name="connsiteY48" fmla="*/ 3253740 h 3304540"/>
                <a:gd name="connsiteX49" fmla="*/ 5684520 w 7627620"/>
                <a:gd name="connsiteY49" fmla="*/ 3147060 h 3304540"/>
                <a:gd name="connsiteX50" fmla="*/ 6370320 w 7627620"/>
                <a:gd name="connsiteY50" fmla="*/ 3162300 h 3304540"/>
                <a:gd name="connsiteX51" fmla="*/ 6515100 w 7627620"/>
                <a:gd name="connsiteY51" fmla="*/ 3162300 h 3304540"/>
                <a:gd name="connsiteX52" fmla="*/ 6644640 w 7627620"/>
                <a:gd name="connsiteY52" fmla="*/ 3070860 h 3304540"/>
                <a:gd name="connsiteX53" fmla="*/ 6637020 w 7627620"/>
                <a:gd name="connsiteY53" fmla="*/ 2865120 h 3304540"/>
                <a:gd name="connsiteX54" fmla="*/ 6507480 w 7627620"/>
                <a:gd name="connsiteY54" fmla="*/ 2796540 h 3304540"/>
                <a:gd name="connsiteX55" fmla="*/ 6126480 w 7627620"/>
                <a:gd name="connsiteY55" fmla="*/ 2827020 h 3304540"/>
                <a:gd name="connsiteX56" fmla="*/ 5760720 w 7627620"/>
                <a:gd name="connsiteY56" fmla="*/ 2636520 h 3304540"/>
                <a:gd name="connsiteX57" fmla="*/ 5608320 w 7627620"/>
                <a:gd name="connsiteY57" fmla="*/ 2346960 h 3304540"/>
                <a:gd name="connsiteX58" fmla="*/ 5532120 w 7627620"/>
                <a:gd name="connsiteY58" fmla="*/ 1943100 h 3304540"/>
                <a:gd name="connsiteX59" fmla="*/ 5539740 w 7627620"/>
                <a:gd name="connsiteY59" fmla="*/ 1546860 h 3304540"/>
                <a:gd name="connsiteX60" fmla="*/ 5684520 w 7627620"/>
                <a:gd name="connsiteY60" fmla="*/ 1295400 h 3304540"/>
                <a:gd name="connsiteX61" fmla="*/ 5859780 w 7627620"/>
                <a:gd name="connsiteY61" fmla="*/ 1203960 h 3304540"/>
                <a:gd name="connsiteX62" fmla="*/ 6301740 w 7627620"/>
                <a:gd name="connsiteY62" fmla="*/ 1181100 h 3304540"/>
                <a:gd name="connsiteX63" fmla="*/ 6545580 w 7627620"/>
                <a:gd name="connsiteY63" fmla="*/ 1135380 h 3304540"/>
                <a:gd name="connsiteX64" fmla="*/ 6614160 w 7627620"/>
                <a:gd name="connsiteY64" fmla="*/ 960120 h 3304540"/>
                <a:gd name="connsiteX65" fmla="*/ 6606540 w 7627620"/>
                <a:gd name="connsiteY65" fmla="*/ 792480 h 3304540"/>
                <a:gd name="connsiteX66" fmla="*/ 6423660 w 7627620"/>
                <a:gd name="connsiteY66" fmla="*/ 594360 h 3304540"/>
                <a:gd name="connsiteX67" fmla="*/ 6286500 w 7627620"/>
                <a:gd name="connsiteY67" fmla="*/ 464820 h 3304540"/>
                <a:gd name="connsiteX68" fmla="*/ 6225540 w 7627620"/>
                <a:gd name="connsiteY68" fmla="*/ 281940 h 3304540"/>
                <a:gd name="connsiteX69" fmla="*/ 6377940 w 7627620"/>
                <a:gd name="connsiteY69" fmla="*/ 60960 h 3304540"/>
                <a:gd name="connsiteX70" fmla="*/ 6629400 w 7627620"/>
                <a:gd name="connsiteY70" fmla="*/ 15240 h 3304540"/>
                <a:gd name="connsiteX71" fmla="*/ 7117080 w 7627620"/>
                <a:gd name="connsiteY71" fmla="*/ 15240 h 3304540"/>
                <a:gd name="connsiteX72" fmla="*/ 7406640 w 7627620"/>
                <a:gd name="connsiteY72" fmla="*/ 106680 h 3304540"/>
                <a:gd name="connsiteX73" fmla="*/ 7528560 w 7627620"/>
                <a:gd name="connsiteY73" fmla="*/ 320040 h 3304540"/>
                <a:gd name="connsiteX74" fmla="*/ 7627620 w 7627620"/>
                <a:gd name="connsiteY74" fmla="*/ 739140 h 330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627620" h="3304540">
                  <a:moveTo>
                    <a:pt x="0" y="441960"/>
                  </a:moveTo>
                  <a:cubicBezTo>
                    <a:pt x="25400" y="530860"/>
                    <a:pt x="50800" y="619760"/>
                    <a:pt x="83820" y="678180"/>
                  </a:cubicBezTo>
                  <a:cubicBezTo>
                    <a:pt x="116840" y="736600"/>
                    <a:pt x="147320" y="759460"/>
                    <a:pt x="198120" y="792480"/>
                  </a:cubicBezTo>
                  <a:cubicBezTo>
                    <a:pt x="248920" y="825500"/>
                    <a:pt x="288290" y="853440"/>
                    <a:pt x="388620" y="876300"/>
                  </a:cubicBezTo>
                  <a:cubicBezTo>
                    <a:pt x="488950" y="899160"/>
                    <a:pt x="687070" y="906780"/>
                    <a:pt x="800100" y="929640"/>
                  </a:cubicBezTo>
                  <a:cubicBezTo>
                    <a:pt x="913130" y="952500"/>
                    <a:pt x="988060" y="971550"/>
                    <a:pt x="1066800" y="1013460"/>
                  </a:cubicBezTo>
                  <a:cubicBezTo>
                    <a:pt x="1145540" y="1055370"/>
                    <a:pt x="1217930" y="1115060"/>
                    <a:pt x="1272540" y="1181100"/>
                  </a:cubicBezTo>
                  <a:cubicBezTo>
                    <a:pt x="1327150" y="1247140"/>
                    <a:pt x="1358900" y="1320800"/>
                    <a:pt x="1394460" y="1409700"/>
                  </a:cubicBezTo>
                  <a:cubicBezTo>
                    <a:pt x="1430020" y="1498600"/>
                    <a:pt x="1474470" y="1591310"/>
                    <a:pt x="1485900" y="1714500"/>
                  </a:cubicBezTo>
                  <a:cubicBezTo>
                    <a:pt x="1497330" y="1837690"/>
                    <a:pt x="1488440" y="2043430"/>
                    <a:pt x="1463040" y="2148840"/>
                  </a:cubicBezTo>
                  <a:cubicBezTo>
                    <a:pt x="1437640" y="2254250"/>
                    <a:pt x="1389380" y="2289810"/>
                    <a:pt x="1333500" y="2346960"/>
                  </a:cubicBezTo>
                  <a:cubicBezTo>
                    <a:pt x="1277620" y="2404110"/>
                    <a:pt x="1203960" y="2452370"/>
                    <a:pt x="1127760" y="2491740"/>
                  </a:cubicBezTo>
                  <a:cubicBezTo>
                    <a:pt x="1051560" y="2531110"/>
                    <a:pt x="942340" y="2545080"/>
                    <a:pt x="876300" y="2583180"/>
                  </a:cubicBezTo>
                  <a:cubicBezTo>
                    <a:pt x="810260" y="2621280"/>
                    <a:pt x="753110" y="2651760"/>
                    <a:pt x="731520" y="2720340"/>
                  </a:cubicBezTo>
                  <a:cubicBezTo>
                    <a:pt x="709930" y="2788920"/>
                    <a:pt x="716280" y="2907030"/>
                    <a:pt x="746760" y="2994660"/>
                  </a:cubicBezTo>
                  <a:cubicBezTo>
                    <a:pt x="777240" y="3082290"/>
                    <a:pt x="842010" y="3195320"/>
                    <a:pt x="914400" y="3246120"/>
                  </a:cubicBezTo>
                  <a:cubicBezTo>
                    <a:pt x="986790" y="3296920"/>
                    <a:pt x="1099820" y="3304540"/>
                    <a:pt x="1181100" y="3299460"/>
                  </a:cubicBezTo>
                  <a:cubicBezTo>
                    <a:pt x="1262380" y="3294380"/>
                    <a:pt x="1325880" y="3276600"/>
                    <a:pt x="1402080" y="3215640"/>
                  </a:cubicBezTo>
                  <a:cubicBezTo>
                    <a:pt x="1478280" y="3154680"/>
                    <a:pt x="1557020" y="3046730"/>
                    <a:pt x="1638300" y="2933700"/>
                  </a:cubicBezTo>
                  <a:cubicBezTo>
                    <a:pt x="1719580" y="2820670"/>
                    <a:pt x="1812290" y="2637790"/>
                    <a:pt x="1889760" y="2537460"/>
                  </a:cubicBezTo>
                  <a:cubicBezTo>
                    <a:pt x="1967230" y="2437130"/>
                    <a:pt x="2032000" y="2367280"/>
                    <a:pt x="2103120" y="2331720"/>
                  </a:cubicBezTo>
                  <a:cubicBezTo>
                    <a:pt x="2174240" y="2296160"/>
                    <a:pt x="2236470" y="2322830"/>
                    <a:pt x="2316480" y="2324100"/>
                  </a:cubicBezTo>
                  <a:cubicBezTo>
                    <a:pt x="2396490" y="2325370"/>
                    <a:pt x="2484120" y="2367280"/>
                    <a:pt x="2583180" y="2339340"/>
                  </a:cubicBezTo>
                  <a:cubicBezTo>
                    <a:pt x="2682240" y="2311400"/>
                    <a:pt x="2837180" y="2237740"/>
                    <a:pt x="2910840" y="2156460"/>
                  </a:cubicBezTo>
                  <a:cubicBezTo>
                    <a:pt x="2984500" y="2075180"/>
                    <a:pt x="2998470" y="1960880"/>
                    <a:pt x="3025140" y="1851660"/>
                  </a:cubicBezTo>
                  <a:cubicBezTo>
                    <a:pt x="3051810" y="1742440"/>
                    <a:pt x="3055620" y="1699260"/>
                    <a:pt x="3070860" y="1501140"/>
                  </a:cubicBezTo>
                  <a:cubicBezTo>
                    <a:pt x="3086100" y="1303020"/>
                    <a:pt x="3091180" y="861060"/>
                    <a:pt x="3116580" y="662940"/>
                  </a:cubicBezTo>
                  <a:cubicBezTo>
                    <a:pt x="3141980" y="464820"/>
                    <a:pt x="3182620" y="397510"/>
                    <a:pt x="3223260" y="312420"/>
                  </a:cubicBezTo>
                  <a:cubicBezTo>
                    <a:pt x="3263900" y="227330"/>
                    <a:pt x="3304540" y="189230"/>
                    <a:pt x="3360420" y="152400"/>
                  </a:cubicBezTo>
                  <a:cubicBezTo>
                    <a:pt x="3416300" y="115570"/>
                    <a:pt x="3489960" y="101600"/>
                    <a:pt x="3558540" y="91440"/>
                  </a:cubicBezTo>
                  <a:cubicBezTo>
                    <a:pt x="3627120" y="81280"/>
                    <a:pt x="3712210" y="68580"/>
                    <a:pt x="3771900" y="91440"/>
                  </a:cubicBezTo>
                  <a:cubicBezTo>
                    <a:pt x="3831590" y="114300"/>
                    <a:pt x="3878580" y="168910"/>
                    <a:pt x="3916680" y="228600"/>
                  </a:cubicBezTo>
                  <a:cubicBezTo>
                    <a:pt x="3954780" y="288290"/>
                    <a:pt x="3978910" y="386080"/>
                    <a:pt x="4000500" y="449580"/>
                  </a:cubicBezTo>
                  <a:cubicBezTo>
                    <a:pt x="4022090" y="513080"/>
                    <a:pt x="4017010" y="557530"/>
                    <a:pt x="4046220" y="609600"/>
                  </a:cubicBezTo>
                  <a:cubicBezTo>
                    <a:pt x="4075430" y="661670"/>
                    <a:pt x="4089400" y="721360"/>
                    <a:pt x="4175760" y="762000"/>
                  </a:cubicBezTo>
                  <a:cubicBezTo>
                    <a:pt x="4262120" y="802640"/>
                    <a:pt x="4434840" y="838200"/>
                    <a:pt x="4564380" y="853440"/>
                  </a:cubicBezTo>
                  <a:cubicBezTo>
                    <a:pt x="4693920" y="868680"/>
                    <a:pt x="4865370" y="840740"/>
                    <a:pt x="4953000" y="853440"/>
                  </a:cubicBezTo>
                  <a:cubicBezTo>
                    <a:pt x="5040630" y="866140"/>
                    <a:pt x="5064760" y="883920"/>
                    <a:pt x="5090160" y="929640"/>
                  </a:cubicBezTo>
                  <a:cubicBezTo>
                    <a:pt x="5115560" y="975360"/>
                    <a:pt x="5115560" y="1049020"/>
                    <a:pt x="5105400" y="1127760"/>
                  </a:cubicBezTo>
                  <a:cubicBezTo>
                    <a:pt x="5095240" y="1206500"/>
                    <a:pt x="5066030" y="1330960"/>
                    <a:pt x="5029200" y="1402080"/>
                  </a:cubicBezTo>
                  <a:cubicBezTo>
                    <a:pt x="4992370" y="1473200"/>
                    <a:pt x="4947920" y="1508760"/>
                    <a:pt x="4884420" y="1554480"/>
                  </a:cubicBezTo>
                  <a:cubicBezTo>
                    <a:pt x="4820920" y="1600200"/>
                    <a:pt x="4701540" y="1610360"/>
                    <a:pt x="4648200" y="1676400"/>
                  </a:cubicBezTo>
                  <a:cubicBezTo>
                    <a:pt x="4594860" y="1742440"/>
                    <a:pt x="4558030" y="1858010"/>
                    <a:pt x="4564380" y="1950720"/>
                  </a:cubicBezTo>
                  <a:cubicBezTo>
                    <a:pt x="4570730" y="2043430"/>
                    <a:pt x="4644390" y="2133600"/>
                    <a:pt x="4686300" y="2232660"/>
                  </a:cubicBezTo>
                  <a:cubicBezTo>
                    <a:pt x="4728210" y="2331720"/>
                    <a:pt x="4799330" y="2434590"/>
                    <a:pt x="4815840" y="2545080"/>
                  </a:cubicBezTo>
                  <a:cubicBezTo>
                    <a:pt x="4832350" y="2655570"/>
                    <a:pt x="4780280" y="2802890"/>
                    <a:pt x="4785360" y="2895600"/>
                  </a:cubicBezTo>
                  <a:cubicBezTo>
                    <a:pt x="4790440" y="2988310"/>
                    <a:pt x="4799330" y="3040380"/>
                    <a:pt x="4846320" y="3101340"/>
                  </a:cubicBezTo>
                  <a:cubicBezTo>
                    <a:pt x="4893310" y="3162300"/>
                    <a:pt x="4988560" y="3235960"/>
                    <a:pt x="5067300" y="3261360"/>
                  </a:cubicBezTo>
                  <a:cubicBezTo>
                    <a:pt x="5146040" y="3286760"/>
                    <a:pt x="5215890" y="3272790"/>
                    <a:pt x="5318760" y="3253740"/>
                  </a:cubicBezTo>
                  <a:cubicBezTo>
                    <a:pt x="5421630" y="3234690"/>
                    <a:pt x="5509260" y="3162300"/>
                    <a:pt x="5684520" y="3147060"/>
                  </a:cubicBezTo>
                  <a:cubicBezTo>
                    <a:pt x="5859780" y="3131820"/>
                    <a:pt x="6231890" y="3159760"/>
                    <a:pt x="6370320" y="3162300"/>
                  </a:cubicBezTo>
                  <a:cubicBezTo>
                    <a:pt x="6508750" y="3164840"/>
                    <a:pt x="6469380" y="3177540"/>
                    <a:pt x="6515100" y="3162300"/>
                  </a:cubicBezTo>
                  <a:cubicBezTo>
                    <a:pt x="6560820" y="3147060"/>
                    <a:pt x="6624320" y="3120390"/>
                    <a:pt x="6644640" y="3070860"/>
                  </a:cubicBezTo>
                  <a:cubicBezTo>
                    <a:pt x="6664960" y="3021330"/>
                    <a:pt x="6659880" y="2910840"/>
                    <a:pt x="6637020" y="2865120"/>
                  </a:cubicBezTo>
                  <a:cubicBezTo>
                    <a:pt x="6614160" y="2819400"/>
                    <a:pt x="6592570" y="2802890"/>
                    <a:pt x="6507480" y="2796540"/>
                  </a:cubicBezTo>
                  <a:cubicBezTo>
                    <a:pt x="6422390" y="2790190"/>
                    <a:pt x="6250940" y="2853690"/>
                    <a:pt x="6126480" y="2827020"/>
                  </a:cubicBezTo>
                  <a:cubicBezTo>
                    <a:pt x="6002020" y="2800350"/>
                    <a:pt x="5847080" y="2716530"/>
                    <a:pt x="5760720" y="2636520"/>
                  </a:cubicBezTo>
                  <a:cubicBezTo>
                    <a:pt x="5674360" y="2556510"/>
                    <a:pt x="5646420" y="2462530"/>
                    <a:pt x="5608320" y="2346960"/>
                  </a:cubicBezTo>
                  <a:cubicBezTo>
                    <a:pt x="5570220" y="2231390"/>
                    <a:pt x="5543550" y="2076450"/>
                    <a:pt x="5532120" y="1943100"/>
                  </a:cubicBezTo>
                  <a:cubicBezTo>
                    <a:pt x="5520690" y="1809750"/>
                    <a:pt x="5514340" y="1654810"/>
                    <a:pt x="5539740" y="1546860"/>
                  </a:cubicBezTo>
                  <a:cubicBezTo>
                    <a:pt x="5565140" y="1438910"/>
                    <a:pt x="5631180" y="1352550"/>
                    <a:pt x="5684520" y="1295400"/>
                  </a:cubicBezTo>
                  <a:cubicBezTo>
                    <a:pt x="5737860" y="1238250"/>
                    <a:pt x="5756910" y="1223010"/>
                    <a:pt x="5859780" y="1203960"/>
                  </a:cubicBezTo>
                  <a:cubicBezTo>
                    <a:pt x="5962650" y="1184910"/>
                    <a:pt x="6187440" y="1192530"/>
                    <a:pt x="6301740" y="1181100"/>
                  </a:cubicBezTo>
                  <a:cubicBezTo>
                    <a:pt x="6416040" y="1169670"/>
                    <a:pt x="6493510" y="1172210"/>
                    <a:pt x="6545580" y="1135380"/>
                  </a:cubicBezTo>
                  <a:cubicBezTo>
                    <a:pt x="6597650" y="1098550"/>
                    <a:pt x="6604000" y="1017270"/>
                    <a:pt x="6614160" y="960120"/>
                  </a:cubicBezTo>
                  <a:cubicBezTo>
                    <a:pt x="6624320" y="902970"/>
                    <a:pt x="6638290" y="853440"/>
                    <a:pt x="6606540" y="792480"/>
                  </a:cubicBezTo>
                  <a:cubicBezTo>
                    <a:pt x="6574790" y="731520"/>
                    <a:pt x="6477000" y="648970"/>
                    <a:pt x="6423660" y="594360"/>
                  </a:cubicBezTo>
                  <a:cubicBezTo>
                    <a:pt x="6370320" y="539750"/>
                    <a:pt x="6319520" y="516890"/>
                    <a:pt x="6286500" y="464820"/>
                  </a:cubicBezTo>
                  <a:cubicBezTo>
                    <a:pt x="6253480" y="412750"/>
                    <a:pt x="6210300" y="349250"/>
                    <a:pt x="6225540" y="281940"/>
                  </a:cubicBezTo>
                  <a:cubicBezTo>
                    <a:pt x="6240780" y="214630"/>
                    <a:pt x="6310630" y="105410"/>
                    <a:pt x="6377940" y="60960"/>
                  </a:cubicBezTo>
                  <a:cubicBezTo>
                    <a:pt x="6445250" y="16510"/>
                    <a:pt x="6506210" y="22860"/>
                    <a:pt x="6629400" y="15240"/>
                  </a:cubicBezTo>
                  <a:cubicBezTo>
                    <a:pt x="6752590" y="7620"/>
                    <a:pt x="6987540" y="0"/>
                    <a:pt x="7117080" y="15240"/>
                  </a:cubicBezTo>
                  <a:cubicBezTo>
                    <a:pt x="7246620" y="30480"/>
                    <a:pt x="7338060" y="55880"/>
                    <a:pt x="7406640" y="106680"/>
                  </a:cubicBezTo>
                  <a:cubicBezTo>
                    <a:pt x="7475220" y="157480"/>
                    <a:pt x="7491730" y="214630"/>
                    <a:pt x="7528560" y="320040"/>
                  </a:cubicBezTo>
                  <a:cubicBezTo>
                    <a:pt x="7565390" y="425450"/>
                    <a:pt x="7596505" y="582295"/>
                    <a:pt x="7627620" y="739140"/>
                  </a:cubicBezTo>
                </a:path>
              </a:pathLst>
            </a:custGeom>
            <a:ln w="50800" cap="rnd">
              <a:solidFill>
                <a:srgbClr val="D9D9D9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48" name="Ellipse 47"/>
            <p:cNvSpPr/>
            <p:nvPr/>
          </p:nvSpPr>
          <p:spPr bwMode="gray">
            <a:xfrm>
              <a:off x="3652752" y="3013159"/>
              <a:ext cx="451997" cy="450817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noFill/>
              <a:miter lim="800000"/>
              <a:headEnd/>
              <a:tailEnd/>
            </a:ln>
            <a:effectLst/>
          </p:spPr>
          <p:txBody>
            <a:bodyPr lIns="81075" tIns="0" rIns="0" bIns="0" anchor="ctr" anchorCtr="0"/>
            <a:lstStyle/>
            <a:p>
              <a:pPr marL="143008" indent="-143008">
                <a:lnSpc>
                  <a:spcPct val="95000"/>
                </a:lnSpc>
                <a:spcAft>
                  <a:spcPts val="300"/>
                </a:spcAft>
                <a:buClr>
                  <a:srgbClr val="808080"/>
                </a:buClr>
                <a:defRPr/>
              </a:pPr>
              <a:endParaRPr lang="en-US" sz="901" b="1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7" name="Gruppieren 6"/>
            <p:cNvGrpSpPr/>
            <p:nvPr/>
          </p:nvGrpSpPr>
          <p:grpSpPr bwMode="gray">
            <a:xfrm>
              <a:off x="236342" y="2413130"/>
              <a:ext cx="8222075" cy="2722167"/>
              <a:chOff x="236342" y="2413130"/>
              <a:chExt cx="8222075" cy="2722167"/>
            </a:xfrm>
          </p:grpSpPr>
          <p:sp>
            <p:nvSpPr>
              <p:cNvPr id="41" name="Ellipse 40"/>
              <p:cNvSpPr/>
              <p:nvPr/>
            </p:nvSpPr>
            <p:spPr bwMode="gray">
              <a:xfrm>
                <a:off x="236342" y="2413130"/>
                <a:ext cx="451997" cy="450817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>
                <a:innerShdw blurRad="114300" dist="50800" dir="16200000">
                  <a:prstClr val="black">
                    <a:alpha val="12000"/>
                  </a:prstClr>
                </a:innerShdw>
              </a:effectLst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2" name="Ellipse 41"/>
              <p:cNvSpPr/>
              <p:nvPr/>
            </p:nvSpPr>
            <p:spPr bwMode="gray">
              <a:xfrm>
                <a:off x="1942671" y="3624685"/>
                <a:ext cx="451997" cy="450817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3" name="Ellipse 42"/>
              <p:cNvSpPr/>
              <p:nvPr/>
            </p:nvSpPr>
            <p:spPr bwMode="gray">
              <a:xfrm>
                <a:off x="1424613" y="4299636"/>
                <a:ext cx="451997" cy="450817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Ellipse 43"/>
              <p:cNvSpPr/>
              <p:nvPr/>
            </p:nvSpPr>
            <p:spPr bwMode="gray">
              <a:xfrm>
                <a:off x="2282153" y="4387600"/>
                <a:ext cx="451997" cy="450817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>
                <a:innerShdw blurRad="139700">
                  <a:prstClr val="black">
                    <a:alpha val="36000"/>
                  </a:prstClr>
                </a:innerShdw>
              </a:effectLst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5" name="Ellipse 44"/>
              <p:cNvSpPr/>
              <p:nvPr/>
            </p:nvSpPr>
            <p:spPr bwMode="gray">
              <a:xfrm>
                <a:off x="3564358" y="3766353"/>
                <a:ext cx="451997" cy="450817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>
                <a:innerShdw blurRad="63500" dist="50800" dir="16200000">
                  <a:prstClr val="black">
                    <a:alpha val="20000"/>
                  </a:prstClr>
                </a:innerShdw>
              </a:effectLst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 bwMode="gray">
              <a:xfrm>
                <a:off x="4400352" y="2501866"/>
                <a:ext cx="451997" cy="450817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" name="Ellipse 46"/>
              <p:cNvSpPr/>
              <p:nvPr/>
            </p:nvSpPr>
            <p:spPr bwMode="gray">
              <a:xfrm>
                <a:off x="5470445" y="3013159"/>
                <a:ext cx="451997" cy="450817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>
                <a:innerShdw blurRad="228600">
                  <a:prstClr val="black">
                    <a:alpha val="46000"/>
                  </a:prstClr>
                </a:innerShdw>
              </a:effectLst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" name="Ellipse 48"/>
              <p:cNvSpPr/>
              <p:nvPr/>
            </p:nvSpPr>
            <p:spPr bwMode="gray">
              <a:xfrm>
                <a:off x="5880892" y="4684480"/>
                <a:ext cx="451997" cy="450817"/>
              </a:xfrm>
              <a:prstGeom prst="ellipse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>
                <a:innerShdw blurRad="215900">
                  <a:prstClr val="black">
                    <a:alpha val="43000"/>
                  </a:prstClr>
                </a:innerShdw>
              </a:effectLst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Ellipse 49"/>
              <p:cNvSpPr/>
              <p:nvPr/>
            </p:nvSpPr>
            <p:spPr bwMode="gray">
              <a:xfrm>
                <a:off x="5213916" y="4129205"/>
                <a:ext cx="451997" cy="450817"/>
              </a:xfrm>
              <a:prstGeom prst="ellipse">
                <a:avLst/>
              </a:pr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1" name="Ellipse 50"/>
              <p:cNvSpPr/>
              <p:nvPr/>
            </p:nvSpPr>
            <p:spPr bwMode="gray">
              <a:xfrm>
                <a:off x="6049468" y="3826828"/>
                <a:ext cx="451997" cy="450817"/>
              </a:xfrm>
              <a:prstGeom prst="ellipse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Ellipse 51"/>
              <p:cNvSpPr/>
              <p:nvPr/>
            </p:nvSpPr>
            <p:spPr bwMode="gray">
              <a:xfrm>
                <a:off x="6928997" y="3040647"/>
                <a:ext cx="451997" cy="450817"/>
              </a:xfrm>
              <a:prstGeom prst="ellipse">
                <a:avLst/>
              </a:prstGeom>
              <a:blipFill dpi="0"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826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3" name="Ellipse 52"/>
              <p:cNvSpPr/>
              <p:nvPr/>
            </p:nvSpPr>
            <p:spPr bwMode="gray">
              <a:xfrm>
                <a:off x="8006420" y="2952683"/>
                <a:ext cx="451997" cy="450817"/>
              </a:xfrm>
              <a:prstGeom prst="ellipse">
                <a:avLst/>
              </a:prstGeom>
              <a:blipFill dpi="0"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826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 bwMode="gray">
              <a:xfrm>
                <a:off x="7126891" y="4409592"/>
                <a:ext cx="451997" cy="450817"/>
              </a:xfrm>
              <a:prstGeom prst="ellipse">
                <a:avLst/>
              </a:prstGeom>
              <a:blipFill dpi="0"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  <a:effectLst>
                <a:innerShdw blurRad="203200">
                  <a:prstClr val="black">
                    <a:alpha val="41000"/>
                  </a:prstClr>
                </a:innerShdw>
              </a:effectLst>
            </p:spPr>
            <p:txBody>
              <a:bodyPr lIns="81075" tIns="0" rIns="0" bIns="0" anchor="ctr" anchorCtr="0"/>
              <a:lstStyle/>
              <a:p>
                <a:pPr marL="143008" indent="-143008">
                  <a:lnSpc>
                    <a:spcPct val="95000"/>
                  </a:lnSpc>
                  <a:spcAft>
                    <a:spcPts val="300"/>
                  </a:spcAft>
                  <a:buClr>
                    <a:srgbClr val="808080"/>
                  </a:buClr>
                  <a:defRPr/>
                </a:pPr>
                <a:endParaRPr lang="en-US" sz="901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uppieren 5"/>
            <p:cNvGrpSpPr/>
            <p:nvPr/>
          </p:nvGrpSpPr>
          <p:grpSpPr bwMode="gray">
            <a:xfrm>
              <a:off x="0" y="2400401"/>
              <a:ext cx="9216956" cy="3190260"/>
              <a:chOff x="0" y="2400401"/>
              <a:chExt cx="9216956" cy="3190260"/>
            </a:xfrm>
          </p:grpSpPr>
          <p:sp>
            <p:nvSpPr>
              <p:cNvPr id="55" name="Textfeld 54"/>
              <p:cNvSpPr txBox="1"/>
              <p:nvPr/>
            </p:nvSpPr>
            <p:spPr bwMode="gray">
              <a:xfrm>
                <a:off x="762846" y="2488649"/>
                <a:ext cx="1642519" cy="39734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1859 – Gaston Plante</a:t>
                </a:r>
              </a:p>
              <a:p>
                <a:pPr>
                  <a:lnSpc>
                    <a:spcPct val="80000"/>
                  </a:lnSpc>
                </a:pPr>
                <a:r>
                  <a:rPr lang="en-GB" sz="826" dirty="0">
                    <a:latin typeface="Calibri Light" panose="020F0302020204030204" pitchFamily="34" charset="0"/>
                    <a:cs typeface="Arial" charset="0"/>
                  </a:rPr>
                  <a:t>Invents lead acid battery</a:t>
                </a:r>
                <a:endParaRPr lang="en-US" sz="826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 bwMode="gray">
              <a:xfrm>
                <a:off x="11536" y="3564880"/>
                <a:ext cx="2022612" cy="39734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826" dirty="0">
                    <a:latin typeface="+mj-lt"/>
                    <a:cs typeface="Arial" charset="0"/>
                  </a:rPr>
                  <a:t>1899 - </a:t>
                </a:r>
                <a:r>
                  <a:rPr lang="en-US" sz="826" dirty="0">
                    <a:latin typeface="+mj-lt"/>
                  </a:rPr>
                  <a:t>Waldemar Jungner</a:t>
                </a:r>
                <a:br>
                  <a:rPr lang="en-US" sz="826" dirty="0">
                    <a:latin typeface="+mj-lt"/>
                    <a:cs typeface="Arial" charset="0"/>
                  </a:rPr>
                </a:br>
                <a:r>
                  <a:rPr lang="en-US" sz="826" dirty="0">
                    <a:latin typeface="+mj-lt"/>
                    <a:cs typeface="Arial" charset="0"/>
                  </a:rPr>
                  <a:t>invents nickel cadmium battery</a:t>
                </a:r>
                <a:endParaRPr lang="en-US" sz="826" dirty="0">
                  <a:latin typeface="+mj-lt"/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 bwMode="gray">
              <a:xfrm>
                <a:off x="0" y="4375157"/>
                <a:ext cx="1350105" cy="53281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1900 – 30% of all cars produced in US are electric</a:t>
                </a:r>
                <a:endParaRPr lang="en-US" sz="826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 bwMode="gray">
              <a:xfrm>
                <a:off x="2288080" y="4947944"/>
                <a:ext cx="1486638" cy="39734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1908 – Ford launches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Model T</a:t>
                </a:r>
                <a:endParaRPr lang="en-US" sz="826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 bwMode="gray">
              <a:xfrm>
                <a:off x="3714606" y="4497126"/>
                <a:ext cx="1645634" cy="39734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1989 – </a:t>
                </a:r>
                <a:r>
                  <a:rPr lang="en-GB" sz="826" dirty="0">
                    <a:latin typeface="Calibri Light" panose="020F0302020204030204" pitchFamily="34" charset="0"/>
                    <a:cs typeface="Arial" charset="0"/>
                  </a:rPr>
                  <a:t>1</a:t>
                </a:r>
                <a:r>
                  <a:rPr lang="en-GB" sz="826" baseline="30000" dirty="0">
                    <a:latin typeface="Calibri Light" panose="020F0302020204030204" pitchFamily="34" charset="0"/>
                    <a:cs typeface="Arial" charset="0"/>
                  </a:rPr>
                  <a:t>st</a:t>
                </a:r>
                <a:r>
                  <a:rPr lang="en-GB" sz="826" dirty="0">
                    <a:latin typeface="Calibri Light" panose="020F0302020204030204" pitchFamily="34" charset="0"/>
                    <a:cs typeface="Arial" charset="0"/>
                  </a:rPr>
                  <a:t> commercial NiMH batteries released</a:t>
                </a:r>
                <a:endParaRPr lang="en-US" sz="826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60" name="Textfeld 59"/>
              <p:cNvSpPr txBox="1"/>
              <p:nvPr/>
            </p:nvSpPr>
            <p:spPr bwMode="gray">
              <a:xfrm>
                <a:off x="4012470" y="3766354"/>
                <a:ext cx="1219717" cy="39734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1950s – US funds</a:t>
                </a:r>
              </a:p>
              <a:p>
                <a:pPr>
                  <a:lnSpc>
                    <a:spcPct val="80000"/>
                  </a:lnSpc>
                </a:pPr>
                <a:r>
                  <a:rPr lang="en-GB" sz="826" dirty="0">
                    <a:latin typeface="Calibri Light" panose="020F0302020204030204" pitchFamily="34" charset="0"/>
                    <a:cs typeface="Arial" charset="0"/>
                  </a:rPr>
                  <a:t>battery research</a:t>
                </a:r>
                <a:endParaRPr lang="en-US" sz="826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 bwMode="gray">
              <a:xfrm>
                <a:off x="1976660" y="2983962"/>
                <a:ext cx="1704444" cy="53281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826" dirty="0">
                    <a:latin typeface="+mj-lt"/>
                    <a:cs typeface="Arial" charset="0"/>
                  </a:rPr>
                  <a:t>1976 – Exxon invents</a:t>
                </a:r>
              </a:p>
              <a:p>
                <a:pPr algn="r">
                  <a:lnSpc>
                    <a:spcPct val="80000"/>
                  </a:lnSpc>
                </a:pPr>
                <a:r>
                  <a:rPr lang="en-US" sz="826" dirty="0">
                    <a:latin typeface="+mj-lt"/>
                  </a:rPr>
                  <a:t>lithium titanium disulfide </a:t>
                </a:r>
              </a:p>
              <a:p>
                <a:pPr algn="r">
                  <a:lnSpc>
                    <a:spcPct val="80000"/>
                  </a:lnSpc>
                </a:pPr>
                <a:r>
                  <a:rPr lang="en-US" sz="826" dirty="0">
                    <a:latin typeface="+mj-lt"/>
                  </a:rPr>
                  <a:t>battery </a:t>
                </a:r>
              </a:p>
            </p:txBody>
          </p:sp>
          <p:sp>
            <p:nvSpPr>
              <p:cNvPr id="62" name="Textfeld 61"/>
              <p:cNvSpPr txBox="1"/>
              <p:nvPr/>
            </p:nvSpPr>
            <p:spPr bwMode="gray">
              <a:xfrm>
                <a:off x="5077946" y="5193313"/>
                <a:ext cx="1672414" cy="39734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1991 – Sony launches 1st</a:t>
                </a:r>
              </a:p>
              <a:p>
                <a:pPr algn="r">
                  <a:lnSpc>
                    <a:spcPct val="80000"/>
                  </a:lnSpc>
                </a:pPr>
                <a:r>
                  <a:rPr lang="en-GB" sz="826" dirty="0">
                    <a:latin typeface="Calibri Light" panose="020F0302020204030204" pitchFamily="34" charset="0"/>
                    <a:cs typeface="Arial" charset="0"/>
                  </a:rPr>
                  <a:t>lithium-ion battery</a:t>
                </a:r>
                <a:endParaRPr lang="en-US" sz="826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 bwMode="gray">
              <a:xfrm>
                <a:off x="7607027" y="2400401"/>
                <a:ext cx="1609929" cy="53281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2016 – Tesla Gigafactory starts operation</a:t>
                </a:r>
                <a:endParaRPr lang="en-US" sz="826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 bwMode="gray">
              <a:xfrm>
                <a:off x="6588923" y="3917391"/>
                <a:ext cx="1417497" cy="53281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2006 – Year of lithium battery recall</a:t>
                </a:r>
                <a:endParaRPr lang="en-US" sz="826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 bwMode="gray">
              <a:xfrm>
                <a:off x="7653397" y="4508551"/>
                <a:ext cx="1411695" cy="80374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2000 – Li-ion overtook NiMH and NiCD in rechargeable battery market</a:t>
                </a:r>
                <a:endParaRPr lang="en-US" sz="826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66" name="Textfeld 65"/>
              <p:cNvSpPr txBox="1"/>
              <p:nvPr/>
            </p:nvSpPr>
            <p:spPr bwMode="gray">
              <a:xfrm>
                <a:off x="7146601" y="3467778"/>
                <a:ext cx="1471589" cy="39734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826" dirty="0">
                    <a:latin typeface="Calibri Light" panose="020F0302020204030204" pitchFamily="34" charset="0"/>
                    <a:cs typeface="Arial" charset="0"/>
                  </a:rPr>
                  <a:t>2008 – Tesla launches its Roadster</a:t>
                </a:r>
                <a:endParaRPr lang="en-US" sz="826" dirty="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67" name="Gruppieren 66"/>
            <p:cNvGrpSpPr/>
            <p:nvPr/>
          </p:nvGrpSpPr>
          <p:grpSpPr bwMode="gray">
            <a:xfrm>
              <a:off x="411163" y="1562986"/>
              <a:ext cx="8327176" cy="259999"/>
              <a:chOff x="538938" y="1634835"/>
              <a:chExt cx="11111725" cy="346941"/>
            </a:xfrm>
            <a:solidFill>
              <a:srgbClr val="EAEAEA"/>
            </a:solidFill>
          </p:grpSpPr>
          <p:sp>
            <p:nvSpPr>
              <p:cNvPr id="68" name="Richtungspfeil 67"/>
              <p:cNvSpPr/>
              <p:nvPr/>
            </p:nvSpPr>
            <p:spPr bwMode="gray">
              <a:xfrm>
                <a:off x="538938" y="1634835"/>
                <a:ext cx="2871996" cy="346941"/>
              </a:xfrm>
              <a:prstGeom prst="homePlate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lIns="0" tIns="0" rIns="0" bIns="27025" anchor="ctr" anchorCtr="0"/>
              <a:lstStyle/>
              <a:p>
                <a:pPr indent="-143008" algn="ctr">
                  <a:lnSpc>
                    <a:spcPct val="95000"/>
                  </a:lnSpc>
                  <a:spcAft>
                    <a:spcPts val="601"/>
                  </a:spcAft>
                  <a:buClr>
                    <a:srgbClr val="808080"/>
                  </a:buClr>
                  <a:defRPr/>
                </a:pPr>
                <a:r>
                  <a:rPr lang="en-US" sz="1802" dirty="0">
                    <a:solidFill>
                      <a:srgbClr val="404040"/>
                    </a:solidFill>
                    <a:latin typeface="Bebas Neue" panose="020B0506020202020201" pitchFamily="34" charset="0"/>
                    <a:cs typeface="Arial" charset="0"/>
                  </a:rPr>
                  <a:t>1800s</a:t>
                </a:r>
              </a:p>
            </p:txBody>
          </p:sp>
          <p:sp>
            <p:nvSpPr>
              <p:cNvPr id="69" name="Eingekerbter Richtungspfeil 68"/>
              <p:cNvSpPr/>
              <p:nvPr/>
            </p:nvSpPr>
            <p:spPr bwMode="gray">
              <a:xfrm>
                <a:off x="3285513" y="1634835"/>
                <a:ext cx="2871996" cy="346941"/>
              </a:xfrm>
              <a:prstGeom prst="chevron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lIns="0" tIns="0" rIns="0" bIns="27025" anchor="ctr" anchorCtr="0"/>
              <a:lstStyle/>
              <a:p>
                <a:pPr indent="-143008" algn="ctr">
                  <a:lnSpc>
                    <a:spcPct val="95000"/>
                  </a:lnSpc>
                  <a:spcAft>
                    <a:spcPts val="601"/>
                  </a:spcAft>
                  <a:buClr>
                    <a:srgbClr val="808080"/>
                  </a:buClr>
                  <a:defRPr/>
                </a:pPr>
                <a:r>
                  <a:rPr lang="en-US" sz="1802" dirty="0">
                    <a:solidFill>
                      <a:srgbClr val="404040"/>
                    </a:solidFill>
                    <a:latin typeface="Bebas Neue" panose="020B0506020202020201" pitchFamily="34" charset="0"/>
                    <a:cs typeface="Arial" charset="0"/>
                  </a:rPr>
                  <a:t>Mid-1900s</a:t>
                </a:r>
              </a:p>
            </p:txBody>
          </p:sp>
          <p:sp>
            <p:nvSpPr>
              <p:cNvPr id="70" name="Eingekerbter Richtungspfeil 69"/>
              <p:cNvSpPr/>
              <p:nvPr/>
            </p:nvSpPr>
            <p:spPr bwMode="gray">
              <a:xfrm>
                <a:off x="6032090" y="1634835"/>
                <a:ext cx="2871996" cy="346941"/>
              </a:xfrm>
              <a:prstGeom prst="chevron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lIns="0" tIns="0" rIns="0" bIns="27025" anchor="ctr" anchorCtr="0"/>
              <a:lstStyle/>
              <a:p>
                <a:pPr indent="-143008" algn="ctr">
                  <a:lnSpc>
                    <a:spcPct val="95000"/>
                  </a:lnSpc>
                  <a:spcAft>
                    <a:spcPts val="601"/>
                  </a:spcAft>
                  <a:buClr>
                    <a:srgbClr val="808080"/>
                  </a:buClr>
                  <a:defRPr/>
                </a:pPr>
                <a:r>
                  <a:rPr lang="en-US" sz="1802" dirty="0">
                    <a:solidFill>
                      <a:srgbClr val="404040"/>
                    </a:solidFill>
                    <a:latin typeface="Bebas Neue" panose="020B0506020202020201" pitchFamily="34" charset="0"/>
                    <a:cs typeface="Arial" charset="0"/>
                  </a:rPr>
                  <a:t>Late 1900s</a:t>
                </a:r>
              </a:p>
            </p:txBody>
          </p:sp>
          <p:sp>
            <p:nvSpPr>
              <p:cNvPr id="71" name="Eingekerbter Richtungspfeil 70"/>
              <p:cNvSpPr/>
              <p:nvPr/>
            </p:nvSpPr>
            <p:spPr bwMode="gray">
              <a:xfrm>
                <a:off x="8778667" y="1634835"/>
                <a:ext cx="2871996" cy="346941"/>
              </a:xfrm>
              <a:prstGeom prst="chevron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lIns="0" tIns="0" rIns="0" bIns="27025" anchor="ctr" anchorCtr="0"/>
              <a:lstStyle/>
              <a:p>
                <a:pPr indent="-143008" algn="ctr">
                  <a:lnSpc>
                    <a:spcPct val="95000"/>
                  </a:lnSpc>
                  <a:spcAft>
                    <a:spcPts val="601"/>
                  </a:spcAft>
                  <a:buClr>
                    <a:srgbClr val="808080"/>
                  </a:buClr>
                  <a:defRPr/>
                </a:pPr>
                <a:r>
                  <a:rPr lang="en-US" sz="1802" dirty="0">
                    <a:solidFill>
                      <a:srgbClr val="404040"/>
                    </a:solidFill>
                    <a:latin typeface="Bebas Neue" panose="020B0506020202020201" pitchFamily="34" charset="0"/>
                    <a:cs typeface="Arial" charset="0"/>
                  </a:rPr>
                  <a:t>2000s</a:t>
                </a:r>
              </a:p>
            </p:txBody>
          </p:sp>
        </p:grpSp>
      </p:grpSp>
      <p:sp>
        <p:nvSpPr>
          <p:cNvPr id="38" name="Textfeld 58"/>
          <p:cNvSpPr txBox="1"/>
          <p:nvPr/>
        </p:nvSpPr>
        <p:spPr bwMode="gray">
          <a:xfrm>
            <a:off x="4134125" y="1692641"/>
            <a:ext cx="1317990" cy="2982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826" dirty="0">
                <a:latin typeface="Calibri Light" panose="020F0302020204030204" pitchFamily="34" charset="0"/>
                <a:cs typeface="Arial" charset="0"/>
              </a:rPr>
              <a:t>1980 – John Goodenough</a:t>
            </a:r>
          </a:p>
          <a:p>
            <a:pPr algn="r">
              <a:lnSpc>
                <a:spcPct val="80000"/>
              </a:lnSpc>
            </a:pPr>
            <a:r>
              <a:rPr lang="en-GB" sz="826" dirty="0">
                <a:latin typeface="Calibri Light" panose="020F0302020204030204" pitchFamily="34" charset="0"/>
                <a:cs typeface="Arial" charset="0"/>
              </a:rPr>
              <a:t>invents lithium-ion battery</a:t>
            </a:r>
            <a:endParaRPr lang="en-US" sz="826" dirty="0">
              <a:latin typeface="Calibri Light" panose="020F0302020204030204" pitchFamily="34" charset="0"/>
            </a:endParaRPr>
          </a:p>
        </p:txBody>
      </p:sp>
      <p:sp>
        <p:nvSpPr>
          <p:cNvPr id="39" name="Textfeld 58"/>
          <p:cNvSpPr txBox="1"/>
          <p:nvPr/>
        </p:nvSpPr>
        <p:spPr bwMode="gray">
          <a:xfrm>
            <a:off x="4975432" y="2049094"/>
            <a:ext cx="1138526" cy="5016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826" dirty="0">
                <a:latin typeface="Calibri Light" panose="020F0302020204030204" pitchFamily="34" charset="0"/>
                <a:cs typeface="Arial" charset="0"/>
              </a:rPr>
              <a:t>1985 – </a:t>
            </a:r>
            <a:r>
              <a:rPr lang="en-GB" sz="826" dirty="0">
                <a:latin typeface="Calibri Light" panose="020F0302020204030204" pitchFamily="34" charset="0"/>
                <a:cs typeface="Arial" charset="0"/>
              </a:rPr>
              <a:t>Asahi Chemical, A Yoshino patents carbon anodes</a:t>
            </a:r>
            <a:endParaRPr lang="en-US" sz="826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920606" y="371051"/>
            <a:ext cx="6785291" cy="995093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+mn-lt"/>
              </a:rPr>
              <a:t>Reasons for Current Dominant Position of Li-Ion</a:t>
            </a:r>
            <a:br>
              <a:rPr lang="en-US" sz="2102" dirty="0"/>
            </a:br>
            <a:r>
              <a:rPr lang="en-US" sz="1351" dirty="0"/>
              <a:t>Many significant advantages such as high energy density and low weight.</a:t>
            </a:r>
            <a:br>
              <a:rPr lang="en-US" sz="1351" dirty="0"/>
            </a:br>
            <a:r>
              <a:rPr lang="en-US" sz="1351" dirty="0"/>
              <a:t>Shortcomings can be managed with effective battery management systems (BMS).</a:t>
            </a:r>
            <a:br>
              <a:rPr lang="en-US" sz="2102" dirty="0"/>
            </a:br>
            <a:endParaRPr lang="en-US" sz="2102" dirty="0"/>
          </a:p>
        </p:txBody>
      </p:sp>
      <p:grpSp>
        <p:nvGrpSpPr>
          <p:cNvPr id="99" name="Gruppieren 32"/>
          <p:cNvGrpSpPr/>
          <p:nvPr/>
        </p:nvGrpSpPr>
        <p:grpSpPr bwMode="gray">
          <a:xfrm>
            <a:off x="1418739" y="1260884"/>
            <a:ext cx="3014368" cy="3232392"/>
            <a:chOff x="299176" y="1555749"/>
            <a:chExt cx="5571251" cy="4225614"/>
          </a:xfrm>
        </p:grpSpPr>
        <p:sp>
          <p:nvSpPr>
            <p:cNvPr id="100" name="Rechteck 33"/>
            <p:cNvSpPr/>
            <p:nvPr/>
          </p:nvSpPr>
          <p:spPr bwMode="gray">
            <a:xfrm>
              <a:off x="299176" y="1555749"/>
              <a:ext cx="5571251" cy="540000"/>
            </a:xfrm>
            <a:prstGeom prst="rect">
              <a:avLst/>
            </a:prstGeom>
            <a:solidFill>
              <a:srgbClr val="3498DB">
                <a:lumMod val="50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601827" eaLnBrk="0" hangingPunct="0">
                <a:lnSpc>
                  <a:spcPct val="90000"/>
                </a:lnSpc>
                <a:spcAft>
                  <a:spcPts val="751"/>
                </a:spcAft>
                <a:defRPr/>
              </a:pPr>
              <a:r>
                <a:rPr lang="en-GB" sz="2102" kern="0" noProof="1">
                  <a:solidFill>
                    <a:srgbClr val="FFFFFF"/>
                  </a:solidFill>
                  <a:latin typeface="Bebas Neue" panose="020B0506020202020201" pitchFamily="34" charset="0"/>
                  <a:cs typeface="Arial" charset="0"/>
                </a:rPr>
                <a:t>Advantages</a:t>
              </a:r>
            </a:p>
          </p:txBody>
        </p:sp>
        <p:sp>
          <p:nvSpPr>
            <p:cNvPr id="101" name="Rechteck 34"/>
            <p:cNvSpPr/>
            <p:nvPr/>
          </p:nvSpPr>
          <p:spPr bwMode="gray">
            <a:xfrm>
              <a:off x="299176" y="2095749"/>
              <a:ext cx="5571251" cy="3685614"/>
            </a:xfrm>
            <a:prstGeom prst="rect">
              <a:avLst/>
            </a:prstGeom>
            <a:solidFill>
              <a:srgbClr val="EEEEEE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135125" tIns="1918775" rIns="135125" bIns="108100" anchor="b" anchorCtr="0"/>
            <a:lstStyle/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High energy density (900 KJ/Kg)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No memory effect / low maintenance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Environmentally safe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Low molecular weight / lightweight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No degradation issues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Mechanically stable (not sensitive to mechanical shock)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High cycle life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Charge retention (loses ~ 5% / month)</a:t>
              </a:r>
            </a:p>
            <a:p>
              <a:pPr defTabSz="601827" eaLnBrk="0" hangingPunct="0">
                <a:lnSpc>
                  <a:spcPct val="90000"/>
                </a:lnSpc>
                <a:spcAft>
                  <a:spcPts val="751"/>
                </a:spcAft>
                <a:defRPr/>
              </a:pPr>
              <a:endParaRPr lang="en-GB" sz="1201" kern="0" dirty="0">
                <a:solidFill>
                  <a:srgbClr val="000000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</p:grpSp>
      <p:grpSp>
        <p:nvGrpSpPr>
          <p:cNvPr id="115" name="Gruppieren 32"/>
          <p:cNvGrpSpPr/>
          <p:nvPr/>
        </p:nvGrpSpPr>
        <p:grpSpPr bwMode="gray">
          <a:xfrm>
            <a:off x="4770191" y="1260884"/>
            <a:ext cx="3014368" cy="3232392"/>
            <a:chOff x="299176" y="1555749"/>
            <a:chExt cx="5571251" cy="4225614"/>
          </a:xfrm>
        </p:grpSpPr>
        <p:sp>
          <p:nvSpPr>
            <p:cNvPr id="116" name="Rechteck 33"/>
            <p:cNvSpPr/>
            <p:nvPr/>
          </p:nvSpPr>
          <p:spPr bwMode="gray">
            <a:xfrm>
              <a:off x="299176" y="1555749"/>
              <a:ext cx="5571251" cy="540000"/>
            </a:xfrm>
            <a:prstGeom prst="rect">
              <a:avLst/>
            </a:prstGeom>
            <a:solidFill>
              <a:srgbClr val="1E5B6A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601827" eaLnBrk="0" hangingPunct="0">
                <a:lnSpc>
                  <a:spcPct val="90000"/>
                </a:lnSpc>
                <a:spcAft>
                  <a:spcPts val="751"/>
                </a:spcAft>
                <a:defRPr/>
              </a:pPr>
              <a:r>
                <a:rPr lang="en-GB" sz="2102" kern="0" noProof="1">
                  <a:solidFill>
                    <a:srgbClr val="FFFFFF"/>
                  </a:solidFill>
                  <a:latin typeface="Bebas Neue" panose="020B0506020202020201" pitchFamily="34" charset="0"/>
                  <a:cs typeface="Arial" charset="0"/>
                </a:rPr>
                <a:t>Disadvantages</a:t>
              </a:r>
            </a:p>
          </p:txBody>
        </p:sp>
        <p:sp>
          <p:nvSpPr>
            <p:cNvPr id="117" name="Rechteck 34"/>
            <p:cNvSpPr/>
            <p:nvPr/>
          </p:nvSpPr>
          <p:spPr bwMode="gray">
            <a:xfrm>
              <a:off x="299176" y="2095749"/>
              <a:ext cx="5571251" cy="3685614"/>
            </a:xfrm>
            <a:prstGeom prst="rect">
              <a:avLst/>
            </a:prstGeom>
            <a:solidFill>
              <a:srgbClr val="EEEEEE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lIns="135125" tIns="1918775" rIns="135125" bIns="108100" anchor="b" anchorCtr="1"/>
            <a:lstStyle/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Limited life span ~ 3 years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Degrades faster when exposed to heat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Ruined if completely discharged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Requires protection circuit to maintain voltage and current within safe limits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Transportation restrictions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Expensive to manufacture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r>
                <a:rPr lang="en-GB" sz="1201" kern="0" dirty="0">
                  <a:solidFill>
                    <a:srgbClr val="000000"/>
                  </a:solidFill>
                  <a:latin typeface="Calibri Light" panose="020F0302020204030204" pitchFamily="34" charset="0"/>
                  <a:cs typeface="Arial" charset="0"/>
                </a:rPr>
                <a:t>Not fully mature, metals and chemicals are changing on a continual basis</a:t>
              </a:r>
            </a:p>
            <a:p>
              <a:pPr marL="214513" indent="-214513" defTabSz="601827" eaLnBrk="0" hangingPunct="0">
                <a:lnSpc>
                  <a:spcPct val="90000"/>
                </a:lnSpc>
                <a:spcAft>
                  <a:spcPts val="751"/>
                </a:spcAft>
                <a:buFont typeface="Wingdings" panose="05000000000000000000" pitchFamily="2" charset="2"/>
                <a:buChar char="q"/>
                <a:defRPr/>
              </a:pPr>
              <a:endParaRPr lang="en-GB" sz="1201" kern="0" dirty="0">
                <a:solidFill>
                  <a:srgbClr val="000000"/>
                </a:solidFill>
                <a:latin typeface="Calibri Light" panose="020F030202020403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8605-CEAC-4701-A0B5-84E8911F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Global Li-Ion Battery Market</a:t>
            </a:r>
            <a:br>
              <a:rPr lang="en-US" dirty="0"/>
            </a:br>
            <a:r>
              <a:rPr lang="en-US" sz="901" dirty="0"/>
              <a:t>Source: Avicenne Energy 2016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70A2E2-A01B-467A-8D51-ABCD2607F62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1741413"/>
              </p:ext>
            </p:extLst>
          </p:nvPr>
        </p:nvGraphicFramePr>
        <p:xfrm>
          <a:off x="1611749" y="1370486"/>
          <a:ext cx="2917349" cy="326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6674808-5FDC-45DF-89F6-8E2BD05AD9F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0596694"/>
              </p:ext>
            </p:extLst>
          </p:nvPr>
        </p:nvGraphicFramePr>
        <p:xfrm>
          <a:off x="4614902" y="1370486"/>
          <a:ext cx="3196006" cy="326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459C-E239-46D4-85DE-08FCC8D3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599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89" y="910901"/>
            <a:ext cx="4217523" cy="28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gray">
          <a:xfrm>
            <a:off x="543320" y="161675"/>
            <a:ext cx="7112702" cy="99509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What Exactly is a Lithium-Ion Battery? </a:t>
            </a:r>
          </a:p>
        </p:txBody>
      </p:sp>
      <p:sp>
        <p:nvSpPr>
          <p:cNvPr id="2" name="Oval 1"/>
          <p:cNvSpPr/>
          <p:nvPr/>
        </p:nvSpPr>
        <p:spPr>
          <a:xfrm>
            <a:off x="2270926" y="3606697"/>
            <a:ext cx="439040" cy="16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" name="Oval 10"/>
          <p:cNvSpPr/>
          <p:nvPr/>
        </p:nvSpPr>
        <p:spPr>
          <a:xfrm>
            <a:off x="5134556" y="3606697"/>
            <a:ext cx="477949" cy="16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2" name="Oval 11"/>
          <p:cNvSpPr/>
          <p:nvPr/>
        </p:nvSpPr>
        <p:spPr>
          <a:xfrm>
            <a:off x="3674575" y="3581726"/>
            <a:ext cx="547638" cy="16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3" name="Oval 12"/>
          <p:cNvSpPr/>
          <p:nvPr/>
        </p:nvSpPr>
        <p:spPr>
          <a:xfrm>
            <a:off x="3321324" y="1292448"/>
            <a:ext cx="566383" cy="160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4" name="TextBox 13"/>
          <p:cNvSpPr txBox="1"/>
          <p:nvPr/>
        </p:nvSpPr>
        <p:spPr>
          <a:xfrm>
            <a:off x="1765786" y="4214500"/>
            <a:ext cx="5798795" cy="46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1" dirty="0"/>
              <a:t>Lithium-Ion batteries are sometimes called “rocking chair batteries” as the charge shuttles back and forth between two intercalating electrodes during charging and discharging.</a:t>
            </a:r>
            <a:endParaRPr lang="en-US" sz="1201" dirty="0"/>
          </a:p>
        </p:txBody>
      </p:sp>
      <p:sp>
        <p:nvSpPr>
          <p:cNvPr id="10" name="TextBox 9"/>
          <p:cNvSpPr txBox="1"/>
          <p:nvPr/>
        </p:nvSpPr>
        <p:spPr>
          <a:xfrm>
            <a:off x="5057985" y="3771047"/>
            <a:ext cx="2366610" cy="36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1" dirty="0"/>
              <a:t>Various formulations, lithium cobalt oxide (LCO) most common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11" y="3771047"/>
            <a:ext cx="2366610" cy="36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1" dirty="0"/>
              <a:t>Graphite-based with some silicon</a:t>
            </a:r>
          </a:p>
          <a:p>
            <a:endParaRPr lang="en-US" sz="901" dirty="0"/>
          </a:p>
        </p:txBody>
      </p:sp>
      <p:sp>
        <p:nvSpPr>
          <p:cNvPr id="16" name="TextBox 15"/>
          <p:cNvSpPr txBox="1"/>
          <p:nvPr/>
        </p:nvSpPr>
        <p:spPr>
          <a:xfrm>
            <a:off x="2704402" y="3771047"/>
            <a:ext cx="2366610" cy="369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1" dirty="0"/>
              <a:t>Polyolefin (polyethylene, polypropylene)</a:t>
            </a:r>
          </a:p>
          <a:p>
            <a:pPr algn="ctr"/>
            <a:endParaRPr lang="en-US" sz="901" dirty="0"/>
          </a:p>
        </p:txBody>
      </p:sp>
      <p:sp>
        <p:nvSpPr>
          <p:cNvPr id="17" name="TextBox 16"/>
          <p:cNvSpPr txBox="1"/>
          <p:nvPr/>
        </p:nvSpPr>
        <p:spPr>
          <a:xfrm>
            <a:off x="788291" y="1089729"/>
            <a:ext cx="1486786" cy="50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1" dirty="0"/>
              <a:t>Liquid or gel. lithium salt in organic solvent</a:t>
            </a:r>
          </a:p>
          <a:p>
            <a:pPr algn="r"/>
            <a:endParaRPr lang="en-US" sz="901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213416" y="1292448"/>
            <a:ext cx="1107909" cy="68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29" y="1089729"/>
            <a:ext cx="2410186" cy="229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ross section of a lithium-ion cylindrical cell">
            <a:extLst>
              <a:ext uri="{FF2B5EF4-FFF2-40B4-BE49-F238E27FC236}">
                <a16:creationId xmlns:a16="http://schemas.microsoft.com/office/drawing/2014/main" id="{31BA93DF-30FF-49E4-B559-C3E65857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64" y="1408424"/>
            <a:ext cx="1630208" cy="18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ross section of a prismatic cell">
            <a:extLst>
              <a:ext uri="{FF2B5EF4-FFF2-40B4-BE49-F238E27FC236}">
                <a16:creationId xmlns:a16="http://schemas.microsoft.com/office/drawing/2014/main" id="{21FA2612-E3C8-4CFA-BC3B-CE2DE112E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22" y="1408424"/>
            <a:ext cx="2059305" cy="18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he pouch cell">
            <a:extLst>
              <a:ext uri="{FF2B5EF4-FFF2-40B4-BE49-F238E27FC236}">
                <a16:creationId xmlns:a16="http://schemas.microsoft.com/office/drawing/2014/main" id="{24702918-A17C-4B76-8DA3-7F95272A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29" y="1198335"/>
            <a:ext cx="1668007" cy="22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9A5F5-97AD-4DCE-9FD7-9897D30CA23E}"/>
              </a:ext>
            </a:extLst>
          </p:cNvPr>
          <p:cNvSpPr txBox="1"/>
          <p:nvPr/>
        </p:nvSpPr>
        <p:spPr>
          <a:xfrm>
            <a:off x="1544448" y="3370014"/>
            <a:ext cx="15188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1" b="1" i="1" dirty="0"/>
              <a:t>Cylindrical Cells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7B0C7D-3CA2-4622-AF68-63D8962D7499}"/>
              </a:ext>
            </a:extLst>
          </p:cNvPr>
          <p:cNvSpPr txBox="1"/>
          <p:nvPr/>
        </p:nvSpPr>
        <p:spPr>
          <a:xfrm>
            <a:off x="3745153" y="3299940"/>
            <a:ext cx="15188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1" b="1" i="1" dirty="0"/>
              <a:t>Prismatic Cells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BCC347-96F8-4191-9A08-5DA9475C1A96}"/>
              </a:ext>
            </a:extLst>
          </p:cNvPr>
          <p:cNvSpPr txBox="1"/>
          <p:nvPr/>
        </p:nvSpPr>
        <p:spPr>
          <a:xfrm>
            <a:off x="5977160" y="3296118"/>
            <a:ext cx="1518836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1" b="1" i="1" dirty="0"/>
              <a:t>Pouch Cells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F56D2-C776-41E5-9C41-EB687CE43164}"/>
              </a:ext>
            </a:extLst>
          </p:cNvPr>
          <p:cNvSpPr/>
          <p:nvPr/>
        </p:nvSpPr>
        <p:spPr>
          <a:xfrm>
            <a:off x="1286663" y="3640172"/>
            <a:ext cx="2090740" cy="57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513" indent="-214513">
              <a:buFont typeface="Arial" panose="020B0604020202020204" pitchFamily="34" charset="0"/>
              <a:buChar char="•"/>
            </a:pPr>
            <a:r>
              <a:rPr lang="en-US" sz="1051" dirty="0">
                <a:solidFill>
                  <a:srgbClr val="333333"/>
                </a:solidFill>
              </a:rPr>
              <a:t>Good cycling ability / long calendar life / economical</a:t>
            </a:r>
          </a:p>
          <a:p>
            <a:pPr marL="214513" indent="-214513">
              <a:buFont typeface="Arial" panose="020B0604020202020204" pitchFamily="34" charset="0"/>
              <a:buChar char="•"/>
            </a:pPr>
            <a:r>
              <a:rPr lang="en-US" sz="1051" dirty="0">
                <a:solidFill>
                  <a:srgbClr val="333333"/>
                </a:solidFill>
              </a:rPr>
              <a:t>Heavy / low packaging density</a:t>
            </a:r>
            <a:endParaRPr lang="en-GB" sz="10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11E0A-5CC2-435E-BA66-3BBFE53C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663" y="276089"/>
            <a:ext cx="6768978" cy="634494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Common Li-Ion Battery Cell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C5E44-29BB-45B8-ADFE-D2D6778FCFBD}"/>
              </a:ext>
            </a:extLst>
          </p:cNvPr>
          <p:cNvSpPr/>
          <p:nvPr/>
        </p:nvSpPr>
        <p:spPr>
          <a:xfrm>
            <a:off x="3296881" y="3540206"/>
            <a:ext cx="2423995" cy="1062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513" indent="-214513">
              <a:buFont typeface="Arial" panose="020B0604020202020204" pitchFamily="34" charset="0"/>
              <a:buChar char="•"/>
            </a:pPr>
            <a:r>
              <a:rPr lang="en-US" sz="1051" dirty="0">
                <a:solidFill>
                  <a:srgbClr val="333333"/>
                </a:solidFill>
              </a:rPr>
              <a:t>Improves space utilization / allows flexible design</a:t>
            </a:r>
          </a:p>
          <a:p>
            <a:pPr marL="214513" indent="-214513">
              <a:buFont typeface="Arial" panose="020B0604020202020204" pitchFamily="34" charset="0"/>
              <a:buChar char="•"/>
            </a:pPr>
            <a:r>
              <a:rPr lang="en-US" sz="1051" dirty="0">
                <a:solidFill>
                  <a:srgbClr val="333333"/>
                </a:solidFill>
              </a:rPr>
              <a:t>More expensive to manufacture / less efficient in thermal management / shorter cycle life / allows for some swelling</a:t>
            </a:r>
            <a:endParaRPr lang="en-GB" sz="105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F6AC6E-6D6B-47BB-BF17-2DE51BAEA908}"/>
              </a:ext>
            </a:extLst>
          </p:cNvPr>
          <p:cNvSpPr/>
          <p:nvPr/>
        </p:nvSpPr>
        <p:spPr>
          <a:xfrm>
            <a:off x="5943135" y="3559525"/>
            <a:ext cx="2168144" cy="90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513" indent="-214513">
              <a:buFont typeface="Arial" panose="020B0604020202020204" pitchFamily="34" charset="0"/>
              <a:buChar char="•"/>
            </a:pPr>
            <a:r>
              <a:rPr lang="en-US" sz="1051" dirty="0">
                <a:solidFill>
                  <a:srgbClr val="333333"/>
                </a:solidFill>
              </a:rPr>
              <a:t>Most efficient use of space/ eliminates metal enclosure to reduce weight</a:t>
            </a:r>
          </a:p>
          <a:p>
            <a:pPr marL="214513" indent="-214513">
              <a:buFont typeface="Arial" panose="020B0604020202020204" pitchFamily="34" charset="0"/>
              <a:buChar char="•"/>
            </a:pPr>
            <a:r>
              <a:rPr lang="en-US" sz="1051" dirty="0">
                <a:solidFill>
                  <a:srgbClr val="333333"/>
                </a:solidFill>
              </a:rPr>
              <a:t>Cell needs support and allowance to expand</a:t>
            </a:r>
            <a:endParaRPr lang="en-GB" sz="1051" dirty="0"/>
          </a:p>
        </p:txBody>
      </p:sp>
    </p:spTree>
    <p:extLst>
      <p:ext uri="{BB962C8B-B14F-4D97-AF65-F5344CB8AC3E}">
        <p14:creationId xmlns:p14="http://schemas.microsoft.com/office/powerpoint/2010/main" val="389748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74098"/>
            <a:ext cx="8315845" cy="995093"/>
          </a:xfrm>
        </p:spPr>
        <p:txBody>
          <a:bodyPr>
            <a:noAutofit/>
          </a:bodyPr>
          <a:lstStyle/>
          <a:p>
            <a:r>
              <a:rPr lang="en-GB" dirty="0"/>
              <a:t>Forecasted </a:t>
            </a:r>
            <a:r>
              <a:rPr lang="en-US" dirty="0"/>
              <a:t>Manufacturing </a:t>
            </a:r>
            <a:r>
              <a:rPr lang="en-GB" dirty="0"/>
              <a:t>Economies of Scale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96" y="1370013"/>
            <a:ext cx="5575808" cy="3267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42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7122-2760-4762-B4F5-40523DB5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Battery Management Systems (BMS)</a:t>
            </a:r>
            <a:br>
              <a:rPr lang="en-GB" dirty="0">
                <a:solidFill>
                  <a:prstClr val="black"/>
                </a:solidFill>
              </a:rPr>
            </a:br>
            <a:endParaRPr lang="en-US" sz="1802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4436-6987-4DBE-857E-53C3FAE63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92" y="1030600"/>
            <a:ext cx="7191430" cy="3843564"/>
          </a:xfrm>
        </p:spPr>
        <p:txBody>
          <a:bodyPr/>
          <a:lstStyle/>
          <a:p>
            <a:r>
              <a:rPr lang="en-US" dirty="0"/>
              <a:t>Battery management system connects to high energy battery packs and performs four major functions: Monitor, balance, protect and communicate</a:t>
            </a:r>
          </a:p>
          <a:p>
            <a:pPr lvl="1"/>
            <a:r>
              <a:rPr lang="en-US" sz="1200" i="1" dirty="0"/>
              <a:t>Monitor: </a:t>
            </a:r>
            <a:r>
              <a:rPr lang="en-US" sz="1200" dirty="0"/>
              <a:t>Voltage, current, temperature,                                                                                                               state of charge (SoC), state of health (SoH) </a:t>
            </a:r>
          </a:p>
          <a:p>
            <a:pPr lvl="1"/>
            <a:r>
              <a:rPr lang="en-US" sz="1200" i="1" dirty="0"/>
              <a:t>Balance: </a:t>
            </a:r>
            <a:r>
              <a:rPr lang="en-US" sz="1200" dirty="0"/>
              <a:t>Individual cell voltages are balanced                                                                                                           for maximum battery pack efficiency</a:t>
            </a:r>
          </a:p>
          <a:p>
            <a:pPr lvl="1"/>
            <a:r>
              <a:rPr lang="en-US" sz="1200" i="1" dirty="0"/>
              <a:t>Protect: </a:t>
            </a:r>
            <a:r>
              <a:rPr lang="en-US" sz="1200" dirty="0"/>
              <a:t>Overcurrent, overvoltage,                                                                                                                           overtemperature events</a:t>
            </a:r>
          </a:p>
          <a:p>
            <a:pPr lvl="1"/>
            <a:r>
              <a:rPr lang="en-US" sz="1200" i="1" dirty="0"/>
              <a:t>Communicate: </a:t>
            </a:r>
            <a:r>
              <a:rPr lang="en-US" sz="1200" dirty="0"/>
              <a:t>CANbus and/or wireless                                                                                                         communication protocols</a:t>
            </a:r>
          </a:p>
          <a:p>
            <a:r>
              <a:rPr lang="en-US" dirty="0"/>
              <a:t>Block diagram of BMS IC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8B79-9F73-4FE8-8B4A-D5F31620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86DC-2E24-2943-B6A4-C160488AA67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3DAB9-5E34-4D67-90D4-03D104CB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999" y="2714473"/>
            <a:ext cx="3832040" cy="20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1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4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LOAD">
  <a:themeElements>
    <a:clrScheme name="PL Styleguide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8b7cae-3ba1-4a62-b0ab-30277c64dae1"/>
    <TaxKeywordTaxHTField xmlns="139a47a8-ce16-47cf-bd4d-9e1ebea0844c">
      <Terms xmlns="http://schemas.microsoft.com/office/infopath/2007/PartnerControls"/>
    </TaxKeywordTaxHTField>
    <PublishingExpirationDate xmlns="http://schemas.microsoft.com/sharepoint/v3" xsi:nil="true"/>
    <PublishingStartDate xmlns="http://schemas.microsoft.com/sharepoint/v3" xsi:nil="true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B4588BFC377429F33E65C5D3758EE" ma:contentTypeVersion="6" ma:contentTypeDescription="Create a new document." ma:contentTypeScope="" ma:versionID="1f43922b993270d26139eda6e31afbb2">
  <xsd:schema xmlns:xsd="http://www.w3.org/2001/XMLSchema" xmlns:xs="http://www.w3.org/2001/XMLSchema" xmlns:p="http://schemas.microsoft.com/office/2006/metadata/properties" xmlns:ns1="http://schemas.microsoft.com/sharepoint/v3" xmlns:ns2="139a47a8-ce16-47cf-bd4d-9e1ebea0844c" xmlns:ns3="e88b7cae-3ba1-4a62-b0ab-30277c64dae1" xmlns:ns4="http://schemas.microsoft.com/sharepoint/v4" targetNamespace="http://schemas.microsoft.com/office/2006/metadata/properties" ma:root="true" ma:fieldsID="080ced6fa7194772fd12af16f89c5663" ns1:_="" ns2:_="" ns3:_="" ns4:_="">
    <xsd:import namespace="http://schemas.microsoft.com/sharepoint/v3"/>
    <xsd:import namespace="139a47a8-ce16-47cf-bd4d-9e1ebea0844c"/>
    <xsd:import namespace="e88b7cae-3ba1-4a62-b0ab-30277c64dae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3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a47a8-ce16-47cf-bd4d-9e1ebea0844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aa38cc56-1251-48cc-a147-dac867ab3b7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b7cae-3ba1-4a62-b0ab-30277c64dae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f6c720a-3ae4-4330-baef-7e69b2a6dd7b}" ma:internalName="TaxCatchAll" ma:showField="CatchAllData" ma:web="139a47a8-ce16-47cf-bd4d-9e1ebea08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83E7140-7CEF-4BE8-9FDA-4239D67FB7FB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139a47a8-ce16-47cf-bd4d-9e1ebea0844c"/>
    <ds:schemaRef ds:uri="http://schemas.microsoft.com/office/2006/documentManagement/types"/>
    <ds:schemaRef ds:uri="http://schemas.microsoft.com/sharepoint/v4"/>
    <ds:schemaRef ds:uri="e88b7cae-3ba1-4a62-b0ab-30277c64dae1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52A03F-EC9C-4099-A829-032A4D8D8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9a47a8-ce16-47cf-bd4d-9e1ebea0844c"/>
    <ds:schemaRef ds:uri="e88b7cae-3ba1-4a62-b0ab-30277c64dae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82F934-75CA-4FBF-A17F-B40C717E846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1D3B25B-8D60-45D7-9BDA-96FBF7F1B80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1425</Words>
  <Application>Microsoft Office PowerPoint</Application>
  <PresentationFormat>Custom</PresentationFormat>
  <Paragraphs>292</Paragraphs>
  <Slides>22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Bebas Neue</vt:lpstr>
      <vt:lpstr>MS PGothic</vt:lpstr>
      <vt:lpstr>MS PGothic</vt:lpstr>
      <vt:lpstr>新細明體</vt:lpstr>
      <vt:lpstr>游ゴシック</vt:lpstr>
      <vt:lpstr>Arial</vt:lpstr>
      <vt:lpstr>Calibri</vt:lpstr>
      <vt:lpstr>Calibri Light</vt:lpstr>
      <vt:lpstr>Times</vt:lpstr>
      <vt:lpstr>Wingdings</vt:lpstr>
      <vt:lpstr>PRESENTATIONLOAD</vt:lpstr>
      <vt:lpstr>Office Theme</vt:lpstr>
      <vt:lpstr>think-cell Slide</vt:lpstr>
      <vt:lpstr>Bourns® Components for Battery Management Systems (BMS) Innovative solutions that enhance safety and extend battery life  </vt:lpstr>
      <vt:lpstr>Agenda</vt:lpstr>
      <vt:lpstr>A Brief History Lesson</vt:lpstr>
      <vt:lpstr>Reasons for Current Dominant Position of Li-Ion Many significant advantages such as high energy density and low weight. Shortcomings can be managed with effective battery management systems (BMS). </vt:lpstr>
      <vt:lpstr>Global Li-Ion Battery Market Source: Avicenne Energy 2016</vt:lpstr>
      <vt:lpstr>What Exactly is a Lithium-Ion Battery? </vt:lpstr>
      <vt:lpstr>Common Li-Ion Battery Cell Types</vt:lpstr>
      <vt:lpstr>Forecasted Manufacturing Economies of Scale</vt:lpstr>
      <vt:lpstr>Battery Management Systems (BMS) </vt:lpstr>
      <vt:lpstr>Bourns' Innovative BMS Solutions</vt:lpstr>
      <vt:lpstr>BMS Transformers for Isolated Communications in High Voltage BMS </vt:lpstr>
      <vt:lpstr>BMS by Daisy Chain</vt:lpstr>
      <vt:lpstr>PowerPoint Presentation</vt:lpstr>
      <vt:lpstr>BMS Shunt Resistors for Harsh Environments</vt:lpstr>
      <vt:lpstr>TBU® High-Speed Protectors for Cell Monitoring IC Protection in Automotive BMS</vt:lpstr>
      <vt:lpstr>Bourns® Components Help to Ensure BMS Safety and Long Life</vt:lpstr>
      <vt:lpstr>Mini-breaker TCO Devices for Overtemperature and Overcurrent Protection in Portable Consumer Electronics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Bourns Corporate Company Overview</dc:title>
  <dc:subject/>
  <dc:creator>tomrust</dc:creator>
  <cp:keywords/>
  <dc:description/>
  <cp:lastModifiedBy>Achilles Chiotis</cp:lastModifiedBy>
  <cp:revision>642</cp:revision>
  <dcterms:created xsi:type="dcterms:W3CDTF">2012-12-13T23:41:34Z</dcterms:created>
  <dcterms:modified xsi:type="dcterms:W3CDTF">2019-04-04T21:00:12Z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0x0101000E8B4588BFC377429F33E65C5D3758EE</vt:lpwstr>
  </property>
  <property fmtid="{D5CDD505-2E9C-101B-9397-08002B2CF9AE}" pid="3" name="TaxKeyword">
    <vt:lpwstr/>
  </property>
</Properties>
</file>