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0" r:id="rId2"/>
    <p:sldId id="447" r:id="rId3"/>
    <p:sldId id="455" r:id="rId4"/>
    <p:sldId id="457" r:id="rId5"/>
    <p:sldId id="456" r:id="rId6"/>
    <p:sldId id="438" r:id="rId7"/>
    <p:sldId id="458" r:id="rId8"/>
    <p:sldId id="428"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Foley" initials="JF" lastIdx="1" clrIdx="1">
    <p:extLst>
      <p:ext uri="{19B8F6BF-5375-455C-9EA6-DF929625EA0E}">
        <p15:presenceInfo xmlns:p15="http://schemas.microsoft.com/office/powerpoint/2012/main" userId="Julian Fo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547C"/>
    <a:srgbClr val="A0C8B4"/>
    <a:srgbClr val="363636"/>
    <a:srgbClr val="00793C"/>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65146" autoAdjust="0"/>
  </p:normalViewPr>
  <p:slideViewPr>
    <p:cSldViewPr snapToGrid="0">
      <p:cViewPr varScale="1">
        <p:scale>
          <a:sx n="44" d="100"/>
          <a:sy n="44" d="100"/>
        </p:scale>
        <p:origin x="2160" y="30"/>
      </p:cViewPr>
      <p:guideLst/>
    </p:cSldViewPr>
  </p:slideViewPr>
  <p:outlineViewPr>
    <p:cViewPr>
      <p:scale>
        <a:sx n="33" d="100"/>
        <a:sy n="33" d="100"/>
      </p:scale>
      <p:origin x="0" y="-8862"/>
    </p:cViewPr>
  </p:outlineViewPr>
  <p:notesTextViewPr>
    <p:cViewPr>
      <p:scale>
        <a:sx n="3" d="2"/>
        <a:sy n="3" d="2"/>
      </p:scale>
      <p:origin x="0" y="0"/>
    </p:cViewPr>
  </p:notesTextViewPr>
  <p:notesViewPr>
    <p:cSldViewPr snapToGrid="0">
      <p:cViewPr varScale="1">
        <p:scale>
          <a:sx n="95" d="100"/>
          <a:sy n="95" d="100"/>
        </p:scale>
        <p:origin x="319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9E66EBE-211F-4A5C-B1BE-0EB21276E7AB}" type="datetimeFigureOut">
              <a:rPr lang="en-US" smtClean="0"/>
              <a:t>4/12/2019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57435C-F76E-4D1C-95DD-3C3DE965B80D}" type="slidenum">
              <a:rPr lang="en-US" smtClean="0"/>
              <a:t>‹#›</a:t>
            </a:fld>
            <a:endParaRPr lang="en-US"/>
          </a:p>
        </p:txBody>
      </p:sp>
    </p:spTree>
    <p:extLst>
      <p:ext uri="{BB962C8B-B14F-4D97-AF65-F5344CB8AC3E}">
        <p14:creationId xmlns:p14="http://schemas.microsoft.com/office/powerpoint/2010/main" val="168155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EEB240-21EE-4B4D-98E2-46E15429F28F}" type="datetimeFigureOut">
              <a:rPr lang="en-US" smtClean="0"/>
              <a:t>4/12/2019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A6AFCD-56A7-4F4F-BB3F-5130F58AEBAE}" type="slidenum">
              <a:rPr lang="en-US" smtClean="0"/>
              <a:t>‹#›</a:t>
            </a:fld>
            <a:endParaRPr lang="en-US"/>
          </a:p>
        </p:txBody>
      </p:sp>
    </p:spTree>
    <p:extLst>
      <p:ext uri="{BB962C8B-B14F-4D97-AF65-F5344CB8AC3E}">
        <p14:creationId xmlns:p14="http://schemas.microsoft.com/office/powerpoint/2010/main" val="18230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6AFCD-56A7-4F4F-BB3F-5130F58AEBAE}" type="slidenum">
              <a:rPr lang="en-US" smtClean="0"/>
              <a:t>1</a:t>
            </a:fld>
            <a:endParaRPr lang="en-US"/>
          </a:p>
        </p:txBody>
      </p:sp>
    </p:spTree>
    <p:extLst>
      <p:ext uri="{BB962C8B-B14F-4D97-AF65-F5344CB8AC3E}">
        <p14:creationId xmlns:p14="http://schemas.microsoft.com/office/powerpoint/2010/main" val="90660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E669-C49F-4304-90C5-54E2FA9ABBF6}" type="slidenum">
              <a:rPr lang="en-US" smtClean="0"/>
              <a:t>2</a:t>
            </a:fld>
            <a:endParaRPr lang="en-US"/>
          </a:p>
        </p:txBody>
      </p:sp>
    </p:spTree>
    <p:extLst>
      <p:ext uri="{BB962C8B-B14F-4D97-AF65-F5344CB8AC3E}">
        <p14:creationId xmlns:p14="http://schemas.microsoft.com/office/powerpoint/2010/main" val="122035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6AFCD-56A7-4F4F-BB3F-5130F58AEBAE}" type="slidenum">
              <a:rPr lang="en-US" smtClean="0"/>
              <a:t>4</a:t>
            </a:fld>
            <a:endParaRPr lang="en-US"/>
          </a:p>
        </p:txBody>
      </p:sp>
    </p:spTree>
    <p:extLst>
      <p:ext uri="{BB962C8B-B14F-4D97-AF65-F5344CB8AC3E}">
        <p14:creationId xmlns:p14="http://schemas.microsoft.com/office/powerpoint/2010/main" val="46956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6AFCD-56A7-4F4F-BB3F-5130F58AEBAE}" type="slidenum">
              <a:rPr lang="en-US" smtClean="0"/>
              <a:t>5</a:t>
            </a:fld>
            <a:endParaRPr lang="en-US"/>
          </a:p>
        </p:txBody>
      </p:sp>
    </p:spTree>
    <p:extLst>
      <p:ext uri="{BB962C8B-B14F-4D97-AF65-F5344CB8AC3E}">
        <p14:creationId xmlns:p14="http://schemas.microsoft.com/office/powerpoint/2010/main" val="203536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GRID Alternatives incorporates a barn raising model to get our work done.  We have folks from a variety of backgrounds, intentions and motivations coming together on an install. Here are some examples (compare to answers sin room) and mention there are other people to note, like Veterans, women’s groups, student/youth groups, </a:t>
            </a:r>
            <a:r>
              <a:rPr lang="en-US" baseline="0" dirty="0" err="1"/>
              <a:t>etc</a:t>
            </a:r>
            <a:r>
              <a:rPr lang="en-US" baseline="0" dirty="0"/>
              <a:t> (as mentioned earlier).  This can be a great learning opportunity as you learn from different volunteer/trainee’s backgrounds and working styles, networking opportunity if you’re looking for a job – you never know who you may meet on a job site, etc.</a:t>
            </a:r>
          </a:p>
          <a:p>
            <a:pPr defTabSz="931774">
              <a:defRPr/>
            </a:pPr>
            <a:endParaRPr lang="en-US" baseline="0" dirty="0"/>
          </a:p>
          <a:p>
            <a:pPr defTabSz="931774">
              <a:defRPr/>
            </a:pPr>
            <a:r>
              <a:rPr lang="en-US" baseline="0" dirty="0"/>
              <a:t>Another fun fact: this Corporate Volunteer is actually Tom Werner, CEO of </a:t>
            </a:r>
            <a:r>
              <a:rPr lang="en-US" baseline="0" dirty="0" err="1"/>
              <a:t>SunPower</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1BF672AA-9EE1-4BD1-A5B1-C61DFFF1F590}" type="slidenum">
              <a:rPr lang="en-US" smtClean="0"/>
              <a:pPr>
                <a:defRPr/>
              </a:pPr>
              <a:t>6</a:t>
            </a:fld>
            <a:endParaRPr lang="en-US" dirty="0"/>
          </a:p>
        </p:txBody>
      </p:sp>
    </p:spTree>
    <p:extLst>
      <p:ext uri="{BB962C8B-B14F-4D97-AF65-F5344CB8AC3E}">
        <p14:creationId xmlns:p14="http://schemas.microsoft.com/office/powerpoint/2010/main" val="277362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6AFCD-56A7-4F4F-BB3F-5130F58AEBAE}" type="slidenum">
              <a:rPr lang="en-US" smtClean="0"/>
              <a:t>7</a:t>
            </a:fld>
            <a:endParaRPr lang="en-US"/>
          </a:p>
        </p:txBody>
      </p:sp>
    </p:spTree>
    <p:extLst>
      <p:ext uri="{BB962C8B-B14F-4D97-AF65-F5344CB8AC3E}">
        <p14:creationId xmlns:p14="http://schemas.microsoft.com/office/powerpoint/2010/main" val="341103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33388" y="709613"/>
            <a:ext cx="6300787" cy="3543300"/>
          </a:xfrm>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Footer Placeholder 1"/>
          <p:cNvSpPr>
            <a:spLocks noGrp="1"/>
          </p:cNvSpPr>
          <p:nvPr>
            <p:ph type="ftr" sz="quarter" idx="10"/>
          </p:nvPr>
        </p:nvSpPr>
        <p:spPr/>
        <p:txBody>
          <a:bodyPr/>
          <a:lstStyle/>
          <a:p>
            <a:pPr>
              <a:defRPr/>
            </a:pPr>
            <a:r>
              <a:rPr lang="en-US" smtClean="0"/>
              <a:t>GRID Alternatives . 1257 Columbia Ave, #D5, Riverside, CA 92507 . 951-272-4743 . www.gridalternatives.org</a:t>
            </a:r>
            <a:endParaRPr lang="en-US" dirty="0"/>
          </a:p>
        </p:txBody>
      </p:sp>
      <p:sp>
        <p:nvSpPr>
          <p:cNvPr id="3" name="Header Placeholder 2"/>
          <p:cNvSpPr>
            <a:spLocks noGrp="1"/>
          </p:cNvSpPr>
          <p:nvPr>
            <p:ph type="hdr" sz="quarter" idx="11"/>
          </p:nvPr>
        </p:nvSpPr>
        <p:spPr/>
        <p:txBody>
          <a:bodyPr/>
          <a:lstStyle/>
          <a:p>
            <a:pPr>
              <a:defRPr/>
            </a:pPr>
            <a:r>
              <a:rPr lang="en-US" smtClean="0"/>
              <a:t>GRID Alternatives - City of Cathedral City Partnership</a:t>
            </a:r>
            <a:endParaRPr lang="en-US" dirty="0"/>
          </a:p>
        </p:txBody>
      </p:sp>
    </p:spTree>
    <p:extLst>
      <p:ext uri="{BB962C8B-B14F-4D97-AF65-F5344CB8AC3E}">
        <p14:creationId xmlns:p14="http://schemas.microsoft.com/office/powerpoint/2010/main" val="2433772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Rectangle 4"/>
          <p:cNvSpPr/>
          <p:nvPr userDrawn="1"/>
        </p:nvSpPr>
        <p:spPr>
          <a:xfrm>
            <a:off x="0" y="6235700"/>
            <a:ext cx="12192000" cy="62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953435" y="1901779"/>
            <a:ext cx="7628965" cy="2387600"/>
          </a:xfrm>
          <a:prstGeom prst="rect">
            <a:avLst/>
          </a:prstGeo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3953435" y="4381455"/>
            <a:ext cx="7628965" cy="424272"/>
          </a:xfrm>
          <a:prstGeom prst="rect">
            <a:avLst/>
          </a:prstGeom>
        </p:spPr>
        <p:txBody>
          <a:bodyPr>
            <a:noAutofit/>
          </a:bodyPr>
          <a:lstStyle>
            <a:lvl1pPr marL="0" indent="0" algn="l">
              <a:buNone/>
              <a:defRPr sz="2800">
                <a:solidFill>
                  <a:schemeClr val="accent6">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13" name="Picture Placeholder 12"/>
          <p:cNvSpPr>
            <a:spLocks noGrp="1"/>
          </p:cNvSpPr>
          <p:nvPr>
            <p:ph type="pic" sz="quarter" idx="13"/>
          </p:nvPr>
        </p:nvSpPr>
        <p:spPr>
          <a:xfrm>
            <a:off x="621959" y="1625599"/>
            <a:ext cx="3044952" cy="4610101"/>
          </a:xfrm>
          <a:prstGeom prst="rect">
            <a:avLst/>
          </a:prstGeom>
        </p:spPr>
        <p:txBody>
          <a:bodyPr/>
          <a:lstStyle>
            <a:lvl1pPr>
              <a:defRPr>
                <a:solidFill>
                  <a:schemeClr val="accent6">
                    <a:lumMod val="75000"/>
                  </a:schemeClr>
                </a:solidFill>
              </a:defRPr>
            </a:lvl1pPr>
          </a:lstStyle>
          <a:p>
            <a:r>
              <a:rPr lang="en-US" smtClean="0"/>
              <a:t>Click icon to add picture</a:t>
            </a:r>
            <a:endParaRPr lang="en-US" dirty="0"/>
          </a:p>
        </p:txBody>
      </p:sp>
      <p:sp>
        <p:nvSpPr>
          <p:cNvPr id="7" name="Text Placeholder 6"/>
          <p:cNvSpPr>
            <a:spLocks noGrp="1"/>
          </p:cNvSpPr>
          <p:nvPr>
            <p:ph type="body" sz="quarter" idx="14"/>
          </p:nvPr>
        </p:nvSpPr>
        <p:spPr>
          <a:xfrm>
            <a:off x="622300" y="6311900"/>
            <a:ext cx="6480175" cy="398464"/>
          </a:xfrm>
          <a:prstGeom prst="rect">
            <a:avLst/>
          </a:prstGeom>
        </p:spPr>
        <p:txBody>
          <a:bodyPr tIns="64008">
            <a:noAutofit/>
          </a:bodyPr>
          <a:lstStyle>
            <a:lvl1pPr>
              <a:defRPr sz="2400">
                <a:solidFill>
                  <a:schemeClr val="accent3"/>
                </a:solidFill>
              </a:defRPr>
            </a:lvl1pPr>
          </a:lstStyle>
          <a:p>
            <a:pPr lvl="0"/>
            <a:r>
              <a:rPr lang="en-US" smtClean="0"/>
              <a:t>Edit Master text styles</a:t>
            </a:r>
          </a:p>
        </p:txBody>
      </p:sp>
      <p:sp>
        <p:nvSpPr>
          <p:cNvPr id="9" name="Text Placeholder 8"/>
          <p:cNvSpPr>
            <a:spLocks noGrp="1"/>
          </p:cNvSpPr>
          <p:nvPr>
            <p:ph type="body" sz="quarter" idx="15"/>
          </p:nvPr>
        </p:nvSpPr>
        <p:spPr>
          <a:xfrm>
            <a:off x="3952875" y="4903741"/>
            <a:ext cx="7629525" cy="474569"/>
          </a:xfrm>
          <a:prstGeom prst="rect">
            <a:avLst/>
          </a:prstGeom>
        </p:spPr>
        <p:txBody>
          <a:bodyPr/>
          <a:lstStyle>
            <a:lvl1pPr>
              <a:defRPr>
                <a:solidFill>
                  <a:schemeClr val="accent6">
                    <a:lumMod val="75000"/>
                  </a:schemeClr>
                </a:solidFill>
              </a:defRPr>
            </a:lvl1pPr>
          </a:lstStyle>
          <a:p>
            <a:pPr lvl="0"/>
            <a:r>
              <a:rPr lang="en-US" smtClean="0"/>
              <a:t>Edit Master text styles</a:t>
            </a:r>
          </a:p>
        </p:txBody>
      </p:sp>
      <p:sp>
        <p:nvSpPr>
          <p:cNvPr id="10" name="Rectangle 9"/>
          <p:cNvSpPr/>
          <p:nvPr userDrawn="1"/>
        </p:nvSpPr>
        <p:spPr>
          <a:xfrm>
            <a:off x="619432" y="1"/>
            <a:ext cx="3045812" cy="1625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ID Alternatives logo with a sunburst circled by a leaf, stem, and electrical plug" title="GR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271" y="365198"/>
            <a:ext cx="2278629" cy="863528"/>
          </a:xfrm>
          <a:prstGeom prst="rect">
            <a:avLst/>
          </a:prstGeom>
        </p:spPr>
      </p:pic>
    </p:spTree>
    <p:extLst>
      <p:ext uri="{BB962C8B-B14F-4D97-AF65-F5344CB8AC3E}">
        <p14:creationId xmlns:p14="http://schemas.microsoft.com/office/powerpoint/2010/main" val="31346316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chemeClr val="bg1"/>
        </a:solidFill>
        <a:effectLst/>
      </p:bgPr>
    </p:bg>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6" name="Title 1"/>
          <p:cNvSpPr>
            <a:spLocks noGrp="1"/>
          </p:cNvSpPr>
          <p:nvPr>
            <p:ph type="title"/>
          </p:nvPr>
        </p:nvSpPr>
        <p:spPr>
          <a:xfrm>
            <a:off x="619432" y="683172"/>
            <a:ext cx="3008376" cy="2346712"/>
          </a:xfrm>
          <a:prstGeom prst="rect">
            <a:avLst/>
          </a:prstGeom>
        </p:spPr>
        <p:txBody>
          <a:bodyPr lIns="0"/>
          <a:lstStyle>
            <a:lvl1pPr>
              <a:defRPr>
                <a:solidFill>
                  <a:srgbClr val="26547C"/>
                </a:solidFill>
                <a:latin typeface="Myriad Pro" panose="020B0503030403020204" pitchFamily="34" charset="0"/>
              </a:defRPr>
            </a:lvl1pPr>
          </a:lstStyle>
          <a:p>
            <a:r>
              <a:rPr lang="en-US" smtClean="0"/>
              <a:t>Click to edit Master title style</a:t>
            </a:r>
            <a:endParaRPr lang="en-US" dirty="0"/>
          </a:p>
        </p:txBody>
      </p:sp>
      <p:sp>
        <p:nvSpPr>
          <p:cNvPr id="7" name="Content Placeholder 2"/>
          <p:cNvSpPr>
            <a:spLocks noGrp="1"/>
          </p:cNvSpPr>
          <p:nvPr>
            <p:ph idx="1"/>
          </p:nvPr>
        </p:nvSpPr>
        <p:spPr>
          <a:xfrm>
            <a:off x="4212078" y="683172"/>
            <a:ext cx="7380834" cy="5423337"/>
          </a:xfrm>
          <a:prstGeom prst="rect">
            <a:avLst/>
          </a:prstGeom>
        </p:spPr>
        <p:txBody>
          <a:bodyPr lIns="0"/>
          <a:lstStyle>
            <a:lvl1pPr>
              <a:defRPr>
                <a:solidFill>
                  <a:schemeClr val="accent6">
                    <a:lumMod val="75000"/>
                  </a:schemeClr>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20885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973" y="3411455"/>
            <a:ext cx="3010835" cy="517006"/>
          </a:xfrm>
          <a:prstGeom prst="rect">
            <a:avLst/>
          </a:prstGeom>
        </p:spPr>
        <p:txBody>
          <a:bodyPr lIns="0" anchor="b"/>
          <a:lstStyle>
            <a:lvl1pPr marL="0" indent="0">
              <a:buNone/>
              <a:defRPr sz="2200" b="1">
                <a:solidFill>
                  <a:srgbClr val="0079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hasCustomPrompt="1"/>
          </p:nvPr>
        </p:nvSpPr>
        <p:spPr>
          <a:xfrm>
            <a:off x="616973" y="3968885"/>
            <a:ext cx="3010835" cy="2170853"/>
          </a:xfrm>
          <a:prstGeom prst="rect">
            <a:avLst/>
          </a:prstGeom>
        </p:spPr>
        <p:txBody>
          <a:bodyPr lIns="0"/>
          <a:lstStyle>
            <a:lvl1pPr>
              <a:defRPr sz="2400" b="0">
                <a:solidFill>
                  <a:srgbClr val="363636"/>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dirty="0" smtClean="0"/>
              <a:t>Second level</a:t>
            </a:r>
          </a:p>
        </p:txBody>
      </p:sp>
      <p:sp>
        <p:nvSpPr>
          <p:cNvPr id="14"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13" name="Title 1"/>
          <p:cNvSpPr>
            <a:spLocks noGrp="1"/>
          </p:cNvSpPr>
          <p:nvPr>
            <p:ph type="title"/>
          </p:nvPr>
        </p:nvSpPr>
        <p:spPr>
          <a:xfrm>
            <a:off x="619432" y="683172"/>
            <a:ext cx="3008376" cy="2346712"/>
          </a:xfrm>
          <a:prstGeom prst="rect">
            <a:avLst/>
          </a:prstGeom>
        </p:spPr>
        <p:txBody>
          <a:bodyPr lIns="0"/>
          <a:lstStyle>
            <a:lvl1pPr>
              <a:defRPr>
                <a:solidFill>
                  <a:srgbClr val="26547C"/>
                </a:solidFill>
                <a:latin typeface="Myriad Pro" panose="020B0503030403020204" pitchFamily="34" charset="0"/>
              </a:defRPr>
            </a:lvl1pPr>
          </a:lstStyle>
          <a:p>
            <a:r>
              <a:rPr lang="en-US" smtClean="0"/>
              <a:t>Click to edit Master title style</a:t>
            </a:r>
            <a:endParaRPr lang="en-US" dirty="0"/>
          </a:p>
        </p:txBody>
      </p:sp>
      <p:sp>
        <p:nvSpPr>
          <p:cNvPr id="15" name="Content Placeholder 2"/>
          <p:cNvSpPr>
            <a:spLocks noGrp="1"/>
          </p:cNvSpPr>
          <p:nvPr>
            <p:ph idx="13"/>
          </p:nvPr>
        </p:nvSpPr>
        <p:spPr>
          <a:xfrm>
            <a:off x="4212077" y="1332688"/>
            <a:ext cx="7380833" cy="4807049"/>
          </a:xfrm>
          <a:prstGeom prst="rect">
            <a:avLst/>
          </a:prstGeom>
        </p:spPr>
        <p:txBody>
          <a:bodyPr lIns="0"/>
          <a:lstStyle>
            <a:lvl1pPr>
              <a:defRPr>
                <a:solidFill>
                  <a:schemeClr val="accent6">
                    <a:lumMod val="75000"/>
                  </a:schemeClr>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
          <p:cNvSpPr>
            <a:spLocks noGrp="1"/>
          </p:cNvSpPr>
          <p:nvPr>
            <p:ph type="body" idx="14"/>
          </p:nvPr>
        </p:nvSpPr>
        <p:spPr>
          <a:xfrm>
            <a:off x="4212077" y="683172"/>
            <a:ext cx="7380834" cy="517006"/>
          </a:xfrm>
          <a:prstGeom prst="rect">
            <a:avLst/>
          </a:prstGeom>
        </p:spPr>
        <p:txBody>
          <a:bodyPr lIns="0" anchor="b"/>
          <a:lstStyle>
            <a:lvl1pPr marL="0" indent="0">
              <a:buNone/>
              <a:defRPr sz="2200" b="1">
                <a:solidFill>
                  <a:srgbClr val="0079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10025271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7" name="Content Placeholder 3"/>
          <p:cNvSpPr>
            <a:spLocks noGrp="1"/>
          </p:cNvSpPr>
          <p:nvPr>
            <p:ph sz="half" idx="2" hasCustomPrompt="1"/>
          </p:nvPr>
        </p:nvSpPr>
        <p:spPr>
          <a:xfrm>
            <a:off x="616973" y="3424136"/>
            <a:ext cx="3010835" cy="2715603"/>
          </a:xfrm>
          <a:prstGeom prst="rect">
            <a:avLst/>
          </a:prstGeom>
        </p:spPr>
        <p:txBody>
          <a:bodyPr lIns="0"/>
          <a:lstStyle>
            <a:lvl1pPr>
              <a:defRPr sz="2400" b="0">
                <a:solidFill>
                  <a:srgbClr val="363636"/>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dirty="0" smtClean="0"/>
              <a:t>Second level</a:t>
            </a:r>
          </a:p>
        </p:txBody>
      </p:sp>
      <p:sp>
        <p:nvSpPr>
          <p:cNvPr id="10" name="Title 1"/>
          <p:cNvSpPr>
            <a:spLocks noGrp="1"/>
          </p:cNvSpPr>
          <p:nvPr>
            <p:ph type="title"/>
          </p:nvPr>
        </p:nvSpPr>
        <p:spPr>
          <a:xfrm>
            <a:off x="619432" y="683172"/>
            <a:ext cx="3008376" cy="2346712"/>
          </a:xfrm>
          <a:prstGeom prst="rect">
            <a:avLst/>
          </a:prstGeom>
        </p:spPr>
        <p:txBody>
          <a:bodyPr lIns="0"/>
          <a:lstStyle>
            <a:lvl1pPr>
              <a:defRPr>
                <a:solidFill>
                  <a:srgbClr val="26547C"/>
                </a:solidFill>
                <a:latin typeface="Myriad Pro" panose="020B0503030403020204" pitchFamily="34" charset="0"/>
              </a:defRPr>
            </a:lvl1pPr>
          </a:lstStyle>
          <a:p>
            <a:r>
              <a:rPr lang="en-US" smtClean="0"/>
              <a:t>Click to edit Master title style</a:t>
            </a:r>
            <a:endParaRPr lang="en-US" dirty="0"/>
          </a:p>
        </p:txBody>
      </p:sp>
      <p:sp>
        <p:nvSpPr>
          <p:cNvPr id="11" name="Content Placeholder 2"/>
          <p:cNvSpPr>
            <a:spLocks noGrp="1"/>
          </p:cNvSpPr>
          <p:nvPr>
            <p:ph idx="13"/>
          </p:nvPr>
        </p:nvSpPr>
        <p:spPr>
          <a:xfrm>
            <a:off x="4221804" y="683172"/>
            <a:ext cx="7379208" cy="5456566"/>
          </a:xfrm>
          <a:prstGeom prst="rect">
            <a:avLst/>
          </a:prstGeom>
        </p:spPr>
        <p:txBody>
          <a:bodyPr lIns="0"/>
          <a:lstStyle>
            <a:lvl1pPr>
              <a:defRPr>
                <a:solidFill>
                  <a:schemeClr val="accent6">
                    <a:lumMod val="75000"/>
                  </a:schemeClr>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21172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02349" y="683173"/>
            <a:ext cx="7383097" cy="5456566"/>
          </a:xfrm>
          <a:prstGeom prst="rect">
            <a:avLst/>
          </a:prstGeom>
        </p:spPr>
        <p:txBody>
          <a:bodyPr/>
          <a:lstStyle>
            <a:lvl1pPr marL="0" indent="0">
              <a:buNone/>
              <a:defRPr sz="3200">
                <a:solidFill>
                  <a:schemeClr val="accent6">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6" name="Content Placeholder 3"/>
          <p:cNvSpPr>
            <a:spLocks noGrp="1"/>
          </p:cNvSpPr>
          <p:nvPr>
            <p:ph sz="half" idx="2" hasCustomPrompt="1"/>
          </p:nvPr>
        </p:nvSpPr>
        <p:spPr>
          <a:xfrm>
            <a:off x="616973" y="3433863"/>
            <a:ext cx="3010835" cy="2705875"/>
          </a:xfrm>
          <a:prstGeom prst="rect">
            <a:avLst/>
          </a:prstGeom>
        </p:spPr>
        <p:txBody>
          <a:bodyPr lIns="0"/>
          <a:lstStyle>
            <a:lvl1pPr>
              <a:defRPr sz="2400" b="0">
                <a:solidFill>
                  <a:srgbClr val="363636"/>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dirty="0" smtClean="0"/>
              <a:t>Second level</a:t>
            </a:r>
            <a:endParaRPr lang="en-US" dirty="0"/>
          </a:p>
        </p:txBody>
      </p:sp>
      <p:sp>
        <p:nvSpPr>
          <p:cNvPr id="7" name="Title 1"/>
          <p:cNvSpPr>
            <a:spLocks noGrp="1"/>
          </p:cNvSpPr>
          <p:nvPr>
            <p:ph type="title"/>
          </p:nvPr>
        </p:nvSpPr>
        <p:spPr>
          <a:xfrm>
            <a:off x="619432" y="683172"/>
            <a:ext cx="3008376" cy="2346712"/>
          </a:xfrm>
          <a:prstGeom prst="rect">
            <a:avLst/>
          </a:prstGeom>
        </p:spPr>
        <p:txBody>
          <a:bodyPr lIns="0"/>
          <a:lstStyle>
            <a:lvl1pPr>
              <a:defRPr>
                <a:solidFill>
                  <a:srgbClr val="26547C"/>
                </a:solidFill>
                <a:latin typeface="Myriad Pro" panose="020B0503030403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438203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619431" y="672662"/>
            <a:ext cx="10972800" cy="5388926"/>
          </a:xfrm>
          <a:prstGeom prst="rect">
            <a:avLst/>
          </a:prstGeom>
        </p:spPr>
        <p:txBody>
          <a:bodyPr lIns="0"/>
          <a:lstStyle>
            <a:lvl1pPr>
              <a:defRPr>
                <a:solidFill>
                  <a:schemeClr val="accent6">
                    <a:lumMod val="75000"/>
                  </a:schemeClr>
                </a:solidFill>
              </a:defRPr>
            </a:lvl1pPr>
            <a:lvl2pPr>
              <a:defRPr>
                <a:solidFill>
                  <a:srgbClr val="363636"/>
                </a:solidFill>
              </a:defRPr>
            </a:lvl2pPr>
            <a:lvl3pPr>
              <a:defRPr>
                <a:solidFill>
                  <a:srgbClr val="363636"/>
                </a:solidFill>
              </a:defRPr>
            </a:lvl3pPr>
            <a:lvl4pPr>
              <a:defRPr>
                <a:solidFill>
                  <a:srgbClr val="363636"/>
                </a:solidFill>
              </a:defRPr>
            </a:lvl4pPr>
            <a:lvl5pPr>
              <a:defRPr>
                <a:solidFill>
                  <a:srgbClr val="363636"/>
                </a:solidFill>
              </a:defRPr>
            </a:lvl5pPr>
          </a:lstStyle>
          <a:p>
            <a:pPr lvl="0"/>
            <a:r>
              <a:rPr lang="en-US" smtClean="0"/>
              <a:t>Edit Master text styles</a:t>
            </a:r>
          </a:p>
        </p:txBody>
      </p:sp>
      <p:sp>
        <p:nvSpPr>
          <p:cNvPr id="8"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Tree>
    <p:extLst>
      <p:ext uri="{BB962C8B-B14F-4D97-AF65-F5344CB8AC3E}">
        <p14:creationId xmlns:p14="http://schemas.microsoft.com/office/powerpoint/2010/main" val="8206149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271" y="365198"/>
            <a:ext cx="2278629" cy="863528"/>
          </a:xfrm>
          <a:prstGeom prst="rect">
            <a:avLst/>
          </a:prstGeom>
        </p:spPr>
      </p:pic>
      <p:sp>
        <p:nvSpPr>
          <p:cNvPr id="14" name="Title 1"/>
          <p:cNvSpPr>
            <a:spLocks noGrp="1"/>
          </p:cNvSpPr>
          <p:nvPr>
            <p:ph type="title"/>
          </p:nvPr>
        </p:nvSpPr>
        <p:spPr>
          <a:xfrm>
            <a:off x="831850" y="1709738"/>
            <a:ext cx="10515600" cy="2852737"/>
          </a:xfrm>
          <a:prstGeom prst="rect">
            <a:avLst/>
          </a:prstGeom>
        </p:spPr>
        <p:txBody>
          <a:bodyPr anchor="b"/>
          <a:lstStyle>
            <a:lvl1pPr algn="ctr">
              <a:defRPr sz="6000">
                <a:solidFill>
                  <a:schemeClr val="bg1"/>
                </a:solidFill>
                <a:latin typeface="Myriad Pro" panose="020B0503030403020204" pitchFamily="34" charset="0"/>
              </a:defRPr>
            </a:lvl1pPr>
          </a:lstStyle>
          <a:p>
            <a:r>
              <a:rPr lang="en-US" smtClean="0"/>
              <a:t>Click to edit Master title style</a:t>
            </a:r>
            <a:endParaRPr lang="en-US" dirty="0"/>
          </a:p>
        </p:txBody>
      </p:sp>
      <p:sp>
        <p:nvSpPr>
          <p:cNvPr id="15" name="Text Placeholder 2"/>
          <p:cNvSpPr>
            <a:spLocks noGrp="1"/>
          </p:cNvSpPr>
          <p:nvPr>
            <p:ph type="body" idx="1"/>
          </p:nvPr>
        </p:nvSpPr>
        <p:spPr>
          <a:xfrm>
            <a:off x="831850" y="4589463"/>
            <a:ext cx="10515600" cy="1500187"/>
          </a:xfrm>
          <a:prstGeom prst="rect">
            <a:avLst/>
          </a:prstGeom>
        </p:spPr>
        <p:txBody>
          <a:bodyPr/>
          <a:lstStyle>
            <a:lvl1pPr marL="0" indent="0" algn="ctr">
              <a:buNone/>
              <a:defRPr sz="2400">
                <a:solidFill>
                  <a:srgbClr val="A0C8B4"/>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7277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1849" y="232233"/>
            <a:ext cx="8960152" cy="929821"/>
          </a:xfrm>
        </p:spPr>
        <p:txBody>
          <a:bodyPr anchor="b">
            <a:noAutofit/>
          </a:bodyPr>
          <a:lstStyle>
            <a:lvl1pPr algn="ctr">
              <a:lnSpc>
                <a:spcPct val="200000"/>
              </a:lnSpc>
              <a:defRPr sz="3300" b="1"/>
            </a:lvl1pPr>
          </a:lstStyle>
          <a:p>
            <a:r>
              <a:rPr lang="en-US" dirty="0" smtClean="0"/>
              <a:t>Click to edit Master title</a:t>
            </a:r>
            <a:endParaRPr lang="en-US" dirty="0"/>
          </a:p>
        </p:txBody>
      </p:sp>
      <p:sp>
        <p:nvSpPr>
          <p:cNvPr id="3" name="Content Placeholder 2"/>
          <p:cNvSpPr>
            <a:spLocks noGrp="1"/>
          </p:cNvSpPr>
          <p:nvPr>
            <p:ph idx="1"/>
          </p:nvPr>
        </p:nvSpPr>
        <p:spPr>
          <a:xfrm>
            <a:off x="4863497" y="1567543"/>
            <a:ext cx="6815667" cy="47763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0898" y="1538516"/>
            <a:ext cx="4011084" cy="477633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48412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4" descr="header_sm"/>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12192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74849" y="0"/>
            <a:ext cx="9217151" cy="1074738"/>
          </a:xfrm>
        </p:spPr>
        <p:txBody>
          <a:bodyPr/>
          <a:lstStyle>
            <a:lvl1pPr>
              <a:defRPr sz="3600" b="1">
                <a:latin typeface="Arial" panose="020B0604020202020204" pitchFamily="34" charset="0"/>
                <a:cs typeface="Arial" panose="020B0604020202020204" pitchFamily="34" charset="0"/>
              </a:defRPr>
            </a:lvl1pPr>
          </a:lstStyle>
          <a:p>
            <a:r>
              <a:rPr lang="en-US" dirty="0" smtClean="0"/>
              <a:t>Click to edit Master title </a:t>
            </a:r>
            <a:endParaRPr lang="en-US" dirty="0"/>
          </a:p>
        </p:txBody>
      </p:sp>
      <p:sp>
        <p:nvSpPr>
          <p:cNvPr id="3" name="Content Placeholder 2"/>
          <p:cNvSpPr>
            <a:spLocks noGrp="1"/>
          </p:cNvSpPr>
          <p:nvPr>
            <p:ph idx="1"/>
          </p:nvPr>
        </p:nvSpPr>
        <p:spPr>
          <a:xfrm>
            <a:off x="609599" y="1611087"/>
            <a:ext cx="10972800" cy="43409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Arial" charset="0"/>
              </a:defRPr>
            </a:lvl1pPr>
          </a:lstStyle>
          <a:p>
            <a:pPr>
              <a:defRPr/>
            </a:pPr>
            <a:endParaRPr lang="en-US" dirty="0"/>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Arial" charset="0"/>
              </a:defRPr>
            </a:lvl1pPr>
          </a:lstStyle>
          <a:p>
            <a:pPr>
              <a:defRPr/>
            </a:pPr>
            <a:endParaRPr lang="en-US" dirty="0"/>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E1CE046-5DBF-47D6-9055-F2846E9E6BD7}" type="slidenum">
              <a:rPr lang="en-US"/>
              <a:pPr>
                <a:defRPr/>
              </a:pPr>
              <a:t>‹#›</a:t>
            </a:fld>
            <a:endParaRPr lang="en-US" dirty="0"/>
          </a:p>
        </p:txBody>
      </p:sp>
    </p:spTree>
    <p:extLst>
      <p:ext uri="{BB962C8B-B14F-4D97-AF65-F5344CB8AC3E}">
        <p14:creationId xmlns:p14="http://schemas.microsoft.com/office/powerpoint/2010/main" val="2859533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cs typeface="Arial" charset="0"/>
              </a:defRPr>
            </a:lvl1pPr>
          </a:lstStyle>
          <a:p>
            <a:pPr>
              <a:defRPr/>
            </a:pPr>
            <a:endParaRPr lang="en-US" altLang="en-US" dirty="0"/>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cs typeface="Arial" charset="0"/>
              </a:defRPr>
            </a:lvl1pPr>
          </a:lstStyle>
          <a:p>
            <a:pPr>
              <a:defRPr/>
            </a:pPr>
            <a:endParaRPr lang="en-US" altLang="en-US" dirty="0"/>
          </a:p>
        </p:txBody>
      </p:sp>
      <p:sp>
        <p:nvSpPr>
          <p:cNvPr id="5" name="Slide Number Placeholder 4"/>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EA74F28-1680-4611-93E4-EF2F604CAB41}" type="slidenum">
              <a:rPr lang="en-US" altLang="en-US"/>
              <a:pPr>
                <a:defRPr/>
              </a:pPr>
              <a:t>‹#›</a:t>
            </a:fld>
            <a:endParaRPr lang="en-US" altLang="en-US" dirty="0"/>
          </a:p>
        </p:txBody>
      </p:sp>
    </p:spTree>
    <p:extLst>
      <p:ext uri="{BB962C8B-B14F-4D97-AF65-F5344CB8AC3E}">
        <p14:creationId xmlns:p14="http://schemas.microsoft.com/office/powerpoint/2010/main" val="218157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3" y="0"/>
            <a:ext cx="12209531" cy="6273800"/>
          </a:xfrm>
          <a:prstGeom prst="rect">
            <a:avLst/>
          </a:prstGeom>
        </p:spPr>
      </p:pic>
      <p:sp>
        <p:nvSpPr>
          <p:cNvPr id="5" name="Rectangle 4"/>
          <p:cNvSpPr/>
          <p:nvPr userDrawn="1"/>
        </p:nvSpPr>
        <p:spPr>
          <a:xfrm>
            <a:off x="0" y="6235700"/>
            <a:ext cx="12192000" cy="62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301" y="1901779"/>
            <a:ext cx="3009900" cy="3382398"/>
          </a:xfrm>
          <a:prstGeom prst="rect">
            <a:avLst/>
          </a:prstGeom>
          <a:solidFill>
            <a:schemeClr val="tx1">
              <a:alpha val="60000"/>
            </a:schemeClr>
          </a:solidFill>
        </p:spPr>
        <p:txBody>
          <a:bodyPr anchor="b"/>
          <a:lstStyle>
            <a:lvl1pPr algn="l">
              <a:defRPr sz="4800">
                <a:solidFill>
                  <a:schemeClr val="bg1"/>
                </a:solidFill>
              </a:defRPr>
            </a:lvl1pPr>
          </a:lstStyle>
          <a:p>
            <a:r>
              <a:rPr lang="en-US" smtClean="0"/>
              <a:t>Click to edit Master title style</a:t>
            </a:r>
            <a:endParaRPr lang="en-US" dirty="0"/>
          </a:p>
        </p:txBody>
      </p:sp>
      <p:sp>
        <p:nvSpPr>
          <p:cNvPr id="11"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7" name="Text Placeholder 6"/>
          <p:cNvSpPr>
            <a:spLocks noGrp="1"/>
          </p:cNvSpPr>
          <p:nvPr>
            <p:ph type="body" sz="quarter" idx="14"/>
          </p:nvPr>
        </p:nvSpPr>
        <p:spPr>
          <a:xfrm>
            <a:off x="622300" y="6311900"/>
            <a:ext cx="6480175" cy="398464"/>
          </a:xfrm>
          <a:prstGeom prst="rect">
            <a:avLst/>
          </a:prstGeom>
        </p:spPr>
        <p:txBody>
          <a:bodyPr tIns="64008">
            <a:noAutofit/>
          </a:bodyPr>
          <a:lstStyle>
            <a:lvl1pPr>
              <a:defRPr sz="2400">
                <a:solidFill>
                  <a:schemeClr val="accent3"/>
                </a:solidFill>
              </a:defRPr>
            </a:lvl1pPr>
          </a:lstStyle>
          <a:p>
            <a:pPr lvl="0"/>
            <a:r>
              <a:rPr lang="en-US" smtClean="0"/>
              <a:t>Edit Master text styles</a:t>
            </a:r>
          </a:p>
        </p:txBody>
      </p:sp>
      <p:sp>
        <p:nvSpPr>
          <p:cNvPr id="9" name="Text Placeholder 8"/>
          <p:cNvSpPr>
            <a:spLocks noGrp="1"/>
          </p:cNvSpPr>
          <p:nvPr>
            <p:ph type="body" sz="quarter" idx="15"/>
          </p:nvPr>
        </p:nvSpPr>
        <p:spPr>
          <a:xfrm>
            <a:off x="621741" y="5401515"/>
            <a:ext cx="3010122" cy="375031"/>
          </a:xfrm>
          <a:prstGeom prst="rect">
            <a:avLst/>
          </a:prstGeom>
          <a:solidFill>
            <a:schemeClr val="tx1">
              <a:alpha val="60000"/>
            </a:schemeClr>
          </a:solidFill>
        </p:spPr>
        <p:txBody>
          <a:bodyPr/>
          <a:lstStyle>
            <a:lvl1pPr>
              <a:defRPr sz="2000" b="0">
                <a:solidFill>
                  <a:schemeClr val="bg1"/>
                </a:solidFill>
              </a:defRPr>
            </a:lvl1pPr>
          </a:lstStyle>
          <a:p>
            <a:pPr lvl="0"/>
            <a:r>
              <a:rPr lang="en-US" smtClean="0"/>
              <a:t>Edit Master text styles</a:t>
            </a:r>
          </a:p>
        </p:txBody>
      </p:sp>
      <p:sp>
        <p:nvSpPr>
          <p:cNvPr id="10" name="Rectangle 9"/>
          <p:cNvSpPr/>
          <p:nvPr userDrawn="1"/>
        </p:nvSpPr>
        <p:spPr>
          <a:xfrm>
            <a:off x="619432" y="1"/>
            <a:ext cx="3045812" cy="1625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271" y="365198"/>
            <a:ext cx="2278629" cy="863528"/>
          </a:xfrm>
          <a:prstGeom prst="rect">
            <a:avLst/>
          </a:prstGeom>
        </p:spPr>
      </p:pic>
    </p:spTree>
    <p:extLst>
      <p:ext uri="{BB962C8B-B14F-4D97-AF65-F5344CB8AC3E}">
        <p14:creationId xmlns:p14="http://schemas.microsoft.com/office/powerpoint/2010/main" val="1744436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 y="-8092"/>
            <a:ext cx="12192056" cy="6380584"/>
          </a:xfrm>
          <a:prstGeom prst="rect">
            <a:avLst/>
          </a:prstGeom>
        </p:spPr>
      </p:pic>
      <p:sp>
        <p:nvSpPr>
          <p:cNvPr id="5" name="Rectangle 4"/>
          <p:cNvSpPr/>
          <p:nvPr userDrawn="1"/>
        </p:nvSpPr>
        <p:spPr>
          <a:xfrm>
            <a:off x="0" y="6235700"/>
            <a:ext cx="12192000" cy="62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301" y="1901779"/>
            <a:ext cx="3009900" cy="3382398"/>
          </a:xfrm>
          <a:prstGeom prst="rect">
            <a:avLst/>
          </a:prstGeom>
          <a:solidFill>
            <a:schemeClr val="tx1">
              <a:alpha val="60000"/>
            </a:schemeClr>
          </a:solidFill>
        </p:spPr>
        <p:txBody>
          <a:bodyPr anchor="b"/>
          <a:lstStyle>
            <a:lvl1pPr algn="l">
              <a:defRPr sz="4800">
                <a:solidFill>
                  <a:schemeClr val="bg1"/>
                </a:solidFill>
              </a:defRPr>
            </a:lvl1pPr>
          </a:lstStyle>
          <a:p>
            <a:r>
              <a:rPr lang="en-US" smtClean="0"/>
              <a:t>Click to edit Master title style</a:t>
            </a:r>
            <a:endParaRPr lang="en-US" dirty="0"/>
          </a:p>
        </p:txBody>
      </p:sp>
      <p:sp>
        <p:nvSpPr>
          <p:cNvPr id="11"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7" name="Text Placeholder 6"/>
          <p:cNvSpPr>
            <a:spLocks noGrp="1"/>
          </p:cNvSpPr>
          <p:nvPr>
            <p:ph type="body" sz="quarter" idx="14"/>
          </p:nvPr>
        </p:nvSpPr>
        <p:spPr>
          <a:xfrm>
            <a:off x="622300" y="6311900"/>
            <a:ext cx="6480175" cy="398464"/>
          </a:xfrm>
          <a:prstGeom prst="rect">
            <a:avLst/>
          </a:prstGeom>
        </p:spPr>
        <p:txBody>
          <a:bodyPr tIns="64008">
            <a:noAutofit/>
          </a:bodyPr>
          <a:lstStyle>
            <a:lvl1pPr>
              <a:defRPr sz="2400">
                <a:solidFill>
                  <a:schemeClr val="accent3"/>
                </a:solidFill>
              </a:defRPr>
            </a:lvl1pPr>
          </a:lstStyle>
          <a:p>
            <a:pPr lvl="0"/>
            <a:r>
              <a:rPr lang="en-US" smtClean="0"/>
              <a:t>Edit Master text styles</a:t>
            </a:r>
          </a:p>
        </p:txBody>
      </p:sp>
      <p:sp>
        <p:nvSpPr>
          <p:cNvPr id="9" name="Text Placeholder 8"/>
          <p:cNvSpPr>
            <a:spLocks noGrp="1"/>
          </p:cNvSpPr>
          <p:nvPr>
            <p:ph type="body" sz="quarter" idx="15"/>
          </p:nvPr>
        </p:nvSpPr>
        <p:spPr>
          <a:xfrm>
            <a:off x="621741" y="5401515"/>
            <a:ext cx="3010122" cy="375031"/>
          </a:xfrm>
          <a:prstGeom prst="rect">
            <a:avLst/>
          </a:prstGeom>
          <a:solidFill>
            <a:schemeClr val="tx1">
              <a:alpha val="60000"/>
            </a:schemeClr>
          </a:solidFill>
        </p:spPr>
        <p:txBody>
          <a:bodyPr/>
          <a:lstStyle>
            <a:lvl1pPr>
              <a:defRPr sz="2000" b="0">
                <a:solidFill>
                  <a:schemeClr val="bg1"/>
                </a:solidFill>
              </a:defRPr>
            </a:lvl1pPr>
          </a:lstStyle>
          <a:p>
            <a:pPr lvl="0"/>
            <a:r>
              <a:rPr lang="en-US" smtClean="0"/>
              <a:t>Edit Master text styles</a:t>
            </a:r>
          </a:p>
        </p:txBody>
      </p:sp>
      <p:sp>
        <p:nvSpPr>
          <p:cNvPr id="10" name="Rectangle 9"/>
          <p:cNvSpPr/>
          <p:nvPr userDrawn="1"/>
        </p:nvSpPr>
        <p:spPr>
          <a:xfrm>
            <a:off x="619432" y="1"/>
            <a:ext cx="3045812" cy="1625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271" y="365198"/>
            <a:ext cx="2278629" cy="863528"/>
          </a:xfrm>
          <a:prstGeom prst="rect">
            <a:avLst/>
          </a:prstGeom>
        </p:spPr>
      </p:pic>
    </p:spTree>
    <p:extLst>
      <p:ext uri="{BB962C8B-B14F-4D97-AF65-F5344CB8AC3E}">
        <p14:creationId xmlns:p14="http://schemas.microsoft.com/office/powerpoint/2010/main" val="20132434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19"/>
          <a:stretch/>
        </p:blipFill>
        <p:spPr>
          <a:xfrm>
            <a:off x="0" y="-8092"/>
            <a:ext cx="12172950" cy="6317452"/>
          </a:xfrm>
          <a:prstGeom prst="rect">
            <a:avLst/>
          </a:prstGeom>
        </p:spPr>
      </p:pic>
      <p:sp>
        <p:nvSpPr>
          <p:cNvPr id="5" name="Rectangle 4"/>
          <p:cNvSpPr/>
          <p:nvPr userDrawn="1"/>
        </p:nvSpPr>
        <p:spPr>
          <a:xfrm>
            <a:off x="0" y="6235700"/>
            <a:ext cx="12192000" cy="62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301" y="1901779"/>
            <a:ext cx="3009900" cy="3382398"/>
          </a:xfrm>
          <a:prstGeom prst="rect">
            <a:avLst/>
          </a:prstGeom>
          <a:solidFill>
            <a:schemeClr val="tx1">
              <a:alpha val="60000"/>
            </a:schemeClr>
          </a:solidFill>
        </p:spPr>
        <p:txBody>
          <a:bodyPr anchor="b"/>
          <a:lstStyle>
            <a:lvl1pPr algn="l">
              <a:defRPr sz="4800">
                <a:solidFill>
                  <a:schemeClr val="bg1"/>
                </a:solidFill>
              </a:defRPr>
            </a:lvl1pPr>
          </a:lstStyle>
          <a:p>
            <a:r>
              <a:rPr lang="en-US" smtClean="0"/>
              <a:t>Click to edit Master title style</a:t>
            </a:r>
            <a:endParaRPr lang="en-US" dirty="0"/>
          </a:p>
        </p:txBody>
      </p:sp>
      <p:sp>
        <p:nvSpPr>
          <p:cNvPr id="11"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7" name="Text Placeholder 6"/>
          <p:cNvSpPr>
            <a:spLocks noGrp="1"/>
          </p:cNvSpPr>
          <p:nvPr>
            <p:ph type="body" sz="quarter" idx="14"/>
          </p:nvPr>
        </p:nvSpPr>
        <p:spPr>
          <a:xfrm>
            <a:off x="622300" y="6311900"/>
            <a:ext cx="6480175" cy="398464"/>
          </a:xfrm>
          <a:prstGeom prst="rect">
            <a:avLst/>
          </a:prstGeom>
        </p:spPr>
        <p:txBody>
          <a:bodyPr tIns="64008">
            <a:noAutofit/>
          </a:bodyPr>
          <a:lstStyle>
            <a:lvl1pPr>
              <a:defRPr sz="2400">
                <a:solidFill>
                  <a:schemeClr val="accent3"/>
                </a:solidFill>
              </a:defRPr>
            </a:lvl1pPr>
          </a:lstStyle>
          <a:p>
            <a:pPr lvl="0"/>
            <a:r>
              <a:rPr lang="en-US" smtClean="0"/>
              <a:t>Edit Master text styles</a:t>
            </a:r>
          </a:p>
        </p:txBody>
      </p:sp>
      <p:sp>
        <p:nvSpPr>
          <p:cNvPr id="9" name="Text Placeholder 8"/>
          <p:cNvSpPr>
            <a:spLocks noGrp="1"/>
          </p:cNvSpPr>
          <p:nvPr>
            <p:ph type="body" sz="quarter" idx="15"/>
          </p:nvPr>
        </p:nvSpPr>
        <p:spPr>
          <a:xfrm>
            <a:off x="621741" y="5401515"/>
            <a:ext cx="3010122" cy="375031"/>
          </a:xfrm>
          <a:prstGeom prst="rect">
            <a:avLst/>
          </a:prstGeom>
          <a:solidFill>
            <a:schemeClr val="tx1">
              <a:alpha val="60000"/>
            </a:schemeClr>
          </a:solidFill>
        </p:spPr>
        <p:txBody>
          <a:bodyPr/>
          <a:lstStyle>
            <a:lvl1pPr>
              <a:defRPr sz="2000" b="0">
                <a:solidFill>
                  <a:schemeClr val="bg1"/>
                </a:solidFill>
              </a:defRPr>
            </a:lvl1pPr>
          </a:lstStyle>
          <a:p>
            <a:pPr lvl="0"/>
            <a:r>
              <a:rPr lang="en-US" smtClean="0"/>
              <a:t>Edit Master text styles</a:t>
            </a:r>
          </a:p>
        </p:txBody>
      </p:sp>
      <p:sp>
        <p:nvSpPr>
          <p:cNvPr id="10" name="Rectangle 9"/>
          <p:cNvSpPr/>
          <p:nvPr userDrawn="1"/>
        </p:nvSpPr>
        <p:spPr>
          <a:xfrm>
            <a:off x="619432" y="1"/>
            <a:ext cx="3045812" cy="1625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271" y="365198"/>
            <a:ext cx="2278629" cy="863528"/>
          </a:xfrm>
          <a:prstGeom prst="rect">
            <a:avLst/>
          </a:prstGeom>
        </p:spPr>
      </p:pic>
    </p:spTree>
    <p:extLst>
      <p:ext uri="{BB962C8B-B14F-4D97-AF65-F5344CB8AC3E}">
        <p14:creationId xmlns:p14="http://schemas.microsoft.com/office/powerpoint/2010/main" val="2579060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144"/>
            <a:ext cx="12192000" cy="6222124"/>
          </a:xfrm>
          <a:prstGeom prst="rect">
            <a:avLst/>
          </a:prstGeom>
        </p:spPr>
      </p:pic>
      <p:sp>
        <p:nvSpPr>
          <p:cNvPr id="5" name="Rectangle 4"/>
          <p:cNvSpPr/>
          <p:nvPr userDrawn="1"/>
        </p:nvSpPr>
        <p:spPr>
          <a:xfrm>
            <a:off x="0" y="6235700"/>
            <a:ext cx="12192000" cy="62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301" y="1901779"/>
            <a:ext cx="3009900" cy="3382398"/>
          </a:xfrm>
          <a:prstGeom prst="rect">
            <a:avLst/>
          </a:prstGeom>
          <a:solidFill>
            <a:schemeClr val="tx1">
              <a:alpha val="60000"/>
            </a:schemeClr>
          </a:solidFill>
        </p:spPr>
        <p:txBody>
          <a:bodyPr anchor="b"/>
          <a:lstStyle>
            <a:lvl1pPr algn="l">
              <a:defRPr sz="4800">
                <a:solidFill>
                  <a:schemeClr val="bg1"/>
                </a:solidFill>
              </a:defRPr>
            </a:lvl1pPr>
          </a:lstStyle>
          <a:p>
            <a:r>
              <a:rPr lang="en-US" smtClean="0"/>
              <a:t>Click to edit Master title style</a:t>
            </a:r>
            <a:endParaRPr lang="en-US" dirty="0"/>
          </a:p>
        </p:txBody>
      </p:sp>
      <p:sp>
        <p:nvSpPr>
          <p:cNvPr id="11"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7" name="Text Placeholder 6"/>
          <p:cNvSpPr>
            <a:spLocks noGrp="1"/>
          </p:cNvSpPr>
          <p:nvPr>
            <p:ph type="body" sz="quarter" idx="14"/>
          </p:nvPr>
        </p:nvSpPr>
        <p:spPr>
          <a:xfrm>
            <a:off x="622300" y="6311900"/>
            <a:ext cx="6480175" cy="398464"/>
          </a:xfrm>
          <a:prstGeom prst="rect">
            <a:avLst/>
          </a:prstGeom>
        </p:spPr>
        <p:txBody>
          <a:bodyPr tIns="64008">
            <a:noAutofit/>
          </a:bodyPr>
          <a:lstStyle>
            <a:lvl1pPr>
              <a:defRPr sz="2400">
                <a:solidFill>
                  <a:schemeClr val="accent3"/>
                </a:solidFill>
              </a:defRPr>
            </a:lvl1pPr>
          </a:lstStyle>
          <a:p>
            <a:pPr lvl="0"/>
            <a:r>
              <a:rPr lang="en-US" smtClean="0"/>
              <a:t>Edit Master text styles</a:t>
            </a:r>
          </a:p>
        </p:txBody>
      </p:sp>
      <p:sp>
        <p:nvSpPr>
          <p:cNvPr id="9" name="Text Placeholder 8"/>
          <p:cNvSpPr>
            <a:spLocks noGrp="1"/>
          </p:cNvSpPr>
          <p:nvPr>
            <p:ph type="body" sz="quarter" idx="15"/>
          </p:nvPr>
        </p:nvSpPr>
        <p:spPr>
          <a:xfrm>
            <a:off x="621741" y="5401515"/>
            <a:ext cx="3010122" cy="375031"/>
          </a:xfrm>
          <a:prstGeom prst="rect">
            <a:avLst/>
          </a:prstGeom>
          <a:solidFill>
            <a:schemeClr val="tx1">
              <a:alpha val="60000"/>
            </a:schemeClr>
          </a:solidFill>
        </p:spPr>
        <p:txBody>
          <a:bodyPr/>
          <a:lstStyle>
            <a:lvl1pPr>
              <a:defRPr sz="2000" b="0">
                <a:solidFill>
                  <a:schemeClr val="bg1"/>
                </a:solidFill>
              </a:defRPr>
            </a:lvl1pPr>
          </a:lstStyle>
          <a:p>
            <a:pPr lvl="0"/>
            <a:r>
              <a:rPr lang="en-US" smtClean="0"/>
              <a:t>Edit Master text styles</a:t>
            </a:r>
          </a:p>
        </p:txBody>
      </p:sp>
      <p:sp>
        <p:nvSpPr>
          <p:cNvPr id="10" name="Rectangle 9"/>
          <p:cNvSpPr/>
          <p:nvPr userDrawn="1"/>
        </p:nvSpPr>
        <p:spPr>
          <a:xfrm>
            <a:off x="619432" y="1"/>
            <a:ext cx="3045812" cy="1625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271" y="365198"/>
            <a:ext cx="2278629" cy="863528"/>
          </a:xfrm>
          <a:prstGeom prst="rect">
            <a:avLst/>
          </a:prstGeom>
        </p:spPr>
      </p:pic>
    </p:spTree>
    <p:extLst>
      <p:ext uri="{BB962C8B-B14F-4D97-AF65-F5344CB8AC3E}">
        <p14:creationId xmlns:p14="http://schemas.microsoft.com/office/powerpoint/2010/main" val="15082255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38019"/>
          </a:xfrm>
          <a:prstGeom prst="rect">
            <a:avLst/>
          </a:prstGeom>
        </p:spPr>
      </p:pic>
      <p:sp>
        <p:nvSpPr>
          <p:cNvPr id="5" name="Rectangle 4"/>
          <p:cNvSpPr/>
          <p:nvPr userDrawn="1"/>
        </p:nvSpPr>
        <p:spPr>
          <a:xfrm>
            <a:off x="0" y="6235700"/>
            <a:ext cx="12192000" cy="62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301" y="1901779"/>
            <a:ext cx="3009900" cy="3382398"/>
          </a:xfrm>
          <a:prstGeom prst="rect">
            <a:avLst/>
          </a:prstGeom>
          <a:solidFill>
            <a:schemeClr val="tx1">
              <a:alpha val="60000"/>
            </a:schemeClr>
          </a:solidFill>
        </p:spPr>
        <p:txBody>
          <a:bodyPr anchor="b"/>
          <a:lstStyle>
            <a:lvl1pPr algn="l">
              <a:defRPr sz="4800">
                <a:solidFill>
                  <a:schemeClr val="bg1"/>
                </a:solidFill>
              </a:defRPr>
            </a:lvl1pPr>
          </a:lstStyle>
          <a:p>
            <a:r>
              <a:rPr lang="en-US" smtClean="0"/>
              <a:t>Click to edit Master title style</a:t>
            </a:r>
            <a:endParaRPr lang="en-US" dirty="0"/>
          </a:p>
        </p:txBody>
      </p:sp>
      <p:sp>
        <p:nvSpPr>
          <p:cNvPr id="11"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7" name="Text Placeholder 6"/>
          <p:cNvSpPr>
            <a:spLocks noGrp="1"/>
          </p:cNvSpPr>
          <p:nvPr>
            <p:ph type="body" sz="quarter" idx="14"/>
          </p:nvPr>
        </p:nvSpPr>
        <p:spPr>
          <a:xfrm>
            <a:off x="622300" y="6311900"/>
            <a:ext cx="6480175" cy="398464"/>
          </a:xfrm>
          <a:prstGeom prst="rect">
            <a:avLst/>
          </a:prstGeom>
        </p:spPr>
        <p:txBody>
          <a:bodyPr tIns="64008">
            <a:noAutofit/>
          </a:bodyPr>
          <a:lstStyle>
            <a:lvl1pPr>
              <a:defRPr sz="2400">
                <a:solidFill>
                  <a:schemeClr val="accent3"/>
                </a:solidFill>
              </a:defRPr>
            </a:lvl1pPr>
          </a:lstStyle>
          <a:p>
            <a:pPr lvl="0"/>
            <a:r>
              <a:rPr lang="en-US" smtClean="0"/>
              <a:t>Edit Master text styles</a:t>
            </a:r>
          </a:p>
        </p:txBody>
      </p:sp>
      <p:sp>
        <p:nvSpPr>
          <p:cNvPr id="9" name="Text Placeholder 8"/>
          <p:cNvSpPr>
            <a:spLocks noGrp="1"/>
          </p:cNvSpPr>
          <p:nvPr>
            <p:ph type="body" sz="quarter" idx="15"/>
          </p:nvPr>
        </p:nvSpPr>
        <p:spPr>
          <a:xfrm>
            <a:off x="621741" y="5401515"/>
            <a:ext cx="3010122" cy="375031"/>
          </a:xfrm>
          <a:prstGeom prst="rect">
            <a:avLst/>
          </a:prstGeom>
          <a:solidFill>
            <a:schemeClr val="tx1">
              <a:alpha val="60000"/>
            </a:schemeClr>
          </a:solidFill>
        </p:spPr>
        <p:txBody>
          <a:bodyPr/>
          <a:lstStyle>
            <a:lvl1pPr>
              <a:defRPr sz="2000" b="0">
                <a:solidFill>
                  <a:schemeClr val="bg1"/>
                </a:solidFill>
              </a:defRPr>
            </a:lvl1pPr>
          </a:lstStyle>
          <a:p>
            <a:pPr lvl="0"/>
            <a:r>
              <a:rPr lang="en-US" smtClean="0"/>
              <a:t>Edit Master text styles</a:t>
            </a:r>
          </a:p>
        </p:txBody>
      </p:sp>
      <p:sp>
        <p:nvSpPr>
          <p:cNvPr id="10" name="Rectangle 9"/>
          <p:cNvSpPr/>
          <p:nvPr userDrawn="1"/>
        </p:nvSpPr>
        <p:spPr>
          <a:xfrm>
            <a:off x="619432" y="1"/>
            <a:ext cx="3045812" cy="1625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271" y="365198"/>
            <a:ext cx="2278629" cy="863528"/>
          </a:xfrm>
          <a:prstGeom prst="rect">
            <a:avLst/>
          </a:prstGeom>
        </p:spPr>
      </p:pic>
    </p:spTree>
    <p:extLst>
      <p:ext uri="{BB962C8B-B14F-4D97-AF65-F5344CB8AC3E}">
        <p14:creationId xmlns:p14="http://schemas.microsoft.com/office/powerpoint/2010/main" val="37183017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chemeClr val="bg1"/>
                </a:solidFill>
                <a:latin typeface="Myriad Pro" panose="020B0503030403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A0C8B4"/>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Tree>
    <p:extLst>
      <p:ext uri="{BB962C8B-B14F-4D97-AF65-F5344CB8AC3E}">
        <p14:creationId xmlns:p14="http://schemas.microsoft.com/office/powerpoint/2010/main" val="449906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31" y="690778"/>
            <a:ext cx="10972800" cy="1018254"/>
          </a:xfrm>
          <a:prstGeom prst="rect">
            <a:avLst/>
          </a:prstGeom>
        </p:spPr>
        <p:txBody>
          <a:bodyPr lIns="0"/>
          <a:lstStyle>
            <a:lvl1pPr>
              <a:defRPr>
                <a:solidFill>
                  <a:srgbClr val="26547C"/>
                </a:solidFill>
                <a:latin typeface="Myriad Pro" panose="020B0503030403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9431" y="1923392"/>
            <a:ext cx="10972800" cy="4183117"/>
          </a:xfrm>
          <a:prstGeom prst="rect">
            <a:avLst/>
          </a:prstGeom>
        </p:spPr>
        <p:txBody>
          <a:bodyPr lIns="0"/>
          <a:lstStyle>
            <a:lvl1pPr>
              <a:defRPr>
                <a:solidFill>
                  <a:schemeClr val="accent6">
                    <a:lumMod val="75000"/>
                  </a:schemeClr>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Tree>
    <p:extLst>
      <p:ext uri="{BB962C8B-B14F-4D97-AF65-F5344CB8AC3E}">
        <p14:creationId xmlns:p14="http://schemas.microsoft.com/office/powerpoint/2010/main" val="546803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Table">
    <p:bg>
      <p:bgPr>
        <a:solidFill>
          <a:schemeClr val="bg1"/>
        </a:solidFill>
        <a:effectLst/>
      </p:bgPr>
    </p:bg>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a:xfrm>
            <a:off x="8610600" y="6651812"/>
            <a:ext cx="2743200" cy="186207"/>
          </a:xfrm>
          <a:prstGeom prst="rect">
            <a:avLst/>
          </a:prstGeom>
        </p:spPr>
        <p:txBody>
          <a:bodyPr lIns="0" tIns="0" rIns="0" bIns="0"/>
          <a:lstStyle>
            <a:lvl1pPr>
              <a:defRPr sz="1400">
                <a:solidFill>
                  <a:srgbClr val="A0C8B4"/>
                </a:solidFill>
              </a:defRPr>
            </a:lvl1pPr>
          </a:lstStyle>
          <a:p>
            <a:fld id="{B11BE243-1FFB-4D17-B6B7-919EF3F54D31}" type="slidenum">
              <a:rPr lang="en-US" smtClean="0"/>
              <a:pPr/>
              <a:t>‹#›</a:t>
            </a:fld>
            <a:endParaRPr lang="en-US" dirty="0"/>
          </a:p>
        </p:txBody>
      </p:sp>
      <p:sp>
        <p:nvSpPr>
          <p:cNvPr id="6" name="Title 1"/>
          <p:cNvSpPr>
            <a:spLocks noGrp="1"/>
          </p:cNvSpPr>
          <p:nvPr>
            <p:ph type="title"/>
          </p:nvPr>
        </p:nvSpPr>
        <p:spPr>
          <a:xfrm>
            <a:off x="619432" y="683172"/>
            <a:ext cx="3008376" cy="2346712"/>
          </a:xfrm>
          <a:prstGeom prst="rect">
            <a:avLst/>
          </a:prstGeom>
        </p:spPr>
        <p:txBody>
          <a:bodyPr lIns="0"/>
          <a:lstStyle>
            <a:lvl1pPr>
              <a:defRPr>
                <a:solidFill>
                  <a:srgbClr val="26547C"/>
                </a:solidFill>
                <a:latin typeface="Myriad Pro" panose="020B0503030403020204" pitchFamily="34" charset="0"/>
              </a:defRPr>
            </a:lvl1pPr>
          </a:lstStyle>
          <a:p>
            <a:r>
              <a:rPr lang="en-US" smtClean="0"/>
              <a:t>Click to edit Master title style</a:t>
            </a:r>
            <a:endParaRPr lang="en-US" dirty="0"/>
          </a:p>
        </p:txBody>
      </p:sp>
      <p:sp>
        <p:nvSpPr>
          <p:cNvPr id="7" name="Content Placeholder 2"/>
          <p:cNvSpPr>
            <a:spLocks noGrp="1"/>
          </p:cNvSpPr>
          <p:nvPr>
            <p:ph idx="1"/>
          </p:nvPr>
        </p:nvSpPr>
        <p:spPr>
          <a:xfrm>
            <a:off x="4212077" y="683172"/>
            <a:ext cx="7380834" cy="5423337"/>
          </a:xfrm>
          <a:prstGeom prst="rect">
            <a:avLst/>
          </a:prstGeom>
        </p:spPr>
        <p:txBody>
          <a:bodyPr lIns="0"/>
          <a:lstStyle>
            <a:lvl1pPr>
              <a:defRPr>
                <a:solidFill>
                  <a:schemeClr val="accent6">
                    <a:lumMod val="75000"/>
                  </a:schemeClr>
                </a:solidFill>
                <a:latin typeface="Myriad Pro" panose="020B0503030403020204" pitchFamily="34" charset="0"/>
              </a:defRPr>
            </a:lvl1pPr>
            <a:lvl2pPr>
              <a:defRPr>
                <a:solidFill>
                  <a:srgbClr val="363636"/>
                </a:solidFill>
                <a:latin typeface="Myriad Pro" panose="020B0503030403020204" pitchFamily="34" charset="0"/>
              </a:defRPr>
            </a:lvl2pPr>
            <a:lvl3pPr>
              <a:defRPr>
                <a:solidFill>
                  <a:srgbClr val="363636"/>
                </a:solidFill>
                <a:latin typeface="Myriad Pro" panose="020B0503030403020204" pitchFamily="34" charset="0"/>
              </a:defRPr>
            </a:lvl3pPr>
            <a:lvl4pPr>
              <a:defRPr>
                <a:solidFill>
                  <a:srgbClr val="363636"/>
                </a:solidFill>
                <a:latin typeface="Myriad Pro" panose="020B0503030403020204" pitchFamily="34" charset="0"/>
              </a:defRPr>
            </a:lvl4pPr>
            <a:lvl5pPr>
              <a:defRPr>
                <a:solidFill>
                  <a:srgbClr val="363636"/>
                </a:solidFill>
                <a:latin typeface="Myriad Pro" panose="020B05030304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6015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51812"/>
            <a:ext cx="12192000" cy="206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6514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51" r:id="rId7"/>
    <p:sldLayoutId id="2147483650" r:id="rId8"/>
    <p:sldLayoutId id="2147483652" r:id="rId9"/>
    <p:sldLayoutId id="2147483663" r:id="rId10"/>
    <p:sldLayoutId id="2147483653" r:id="rId11"/>
    <p:sldLayoutId id="2147483656" r:id="rId12"/>
    <p:sldLayoutId id="2147483657" r:id="rId13"/>
    <p:sldLayoutId id="2147483655" r:id="rId14"/>
    <p:sldLayoutId id="2147483664" r:id="rId15"/>
    <p:sldLayoutId id="2147483667" r:id="rId16"/>
    <p:sldLayoutId id="2147483669" r:id="rId17"/>
    <p:sldLayoutId id="2147483672"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40000"/>
              <a:lumOff val="60000"/>
            </a:schemeClr>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A0C8B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A0C8B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A0C8B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A0C8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953435" y="1901779"/>
            <a:ext cx="8026755" cy="2387600"/>
          </a:xfrm>
        </p:spPr>
        <p:txBody>
          <a:bodyPr/>
          <a:lstStyle/>
          <a:p>
            <a:r>
              <a:rPr lang="en-US" dirty="0" smtClean="0"/>
              <a:t>Building Community, </a:t>
            </a:r>
            <a:br>
              <a:rPr lang="en-US" dirty="0" smtClean="0"/>
            </a:br>
            <a:r>
              <a:rPr lang="en-US" dirty="0" smtClean="0"/>
              <a:t>One Rooftop at a Time</a:t>
            </a:r>
            <a:endParaRPr lang="en-US" dirty="0"/>
          </a:p>
        </p:txBody>
      </p:sp>
      <p:sp>
        <p:nvSpPr>
          <p:cNvPr id="3" name="Subtitle 2"/>
          <p:cNvSpPr>
            <a:spLocks noGrp="1"/>
          </p:cNvSpPr>
          <p:nvPr>
            <p:ph type="subTitle" idx="1"/>
          </p:nvPr>
        </p:nvSpPr>
        <p:spPr/>
        <p:txBody>
          <a:bodyPr/>
          <a:lstStyle/>
          <a:p>
            <a:r>
              <a:rPr lang="en-US" dirty="0" smtClean="0"/>
              <a:t>A. Bambi Tran, </a:t>
            </a:r>
            <a:r>
              <a:rPr lang="en-US" dirty="0" smtClean="0"/>
              <a:t>Vice President, Regions</a:t>
            </a:r>
            <a:endParaRPr lang="en-US" dirty="0" smtClean="0"/>
          </a:p>
        </p:txBody>
      </p:sp>
      <p:pic>
        <p:nvPicPr>
          <p:cNvPr id="15" name="Picture Placeholder 14" descr="A young woman squats on a roof, connecting wiring to a solar panel. She is looking at the camera and smiling." title="Jessica on the roof"/>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6" name="Text Placeholder 5"/>
          <p:cNvSpPr>
            <a:spLocks noGrp="1"/>
          </p:cNvSpPr>
          <p:nvPr>
            <p:ph type="body" sz="quarter" idx="14"/>
          </p:nvPr>
        </p:nvSpPr>
        <p:spPr>
          <a:xfrm>
            <a:off x="622300" y="6311900"/>
            <a:ext cx="11171910" cy="398464"/>
          </a:xfrm>
        </p:spPr>
        <p:txBody>
          <a:bodyPr>
            <a:normAutofit fontScale="92500" lnSpcReduction="10000"/>
          </a:bodyPr>
          <a:lstStyle/>
          <a:p>
            <a:r>
              <a:rPr lang="en-US" dirty="0" smtClean="0"/>
              <a:t>btran@gridalternatives.org   |   </a:t>
            </a:r>
            <a:r>
              <a:rPr lang="en-US" dirty="0" smtClean="0"/>
              <a:t>951-471-7045   |  gridalternatives.org</a:t>
            </a:r>
            <a:endParaRPr lang="en-US" dirty="0"/>
          </a:p>
        </p:txBody>
      </p:sp>
      <p:sp>
        <p:nvSpPr>
          <p:cNvPr id="4" name="Slide Number Placeholder 3"/>
          <p:cNvSpPr>
            <a:spLocks noGrp="1"/>
          </p:cNvSpPr>
          <p:nvPr>
            <p:ph type="sldNum" sz="quarter" idx="12"/>
          </p:nvPr>
        </p:nvSpPr>
        <p:spPr/>
        <p:txBody>
          <a:bodyPr/>
          <a:lstStyle/>
          <a:p>
            <a:fld id="{B11BE243-1FFB-4D17-B6B7-919EF3F54D31}" type="slidenum">
              <a:rPr lang="en-US" smtClean="0"/>
              <a:pPr/>
              <a:t>1</a:t>
            </a:fld>
            <a:endParaRPr lang="en-US" dirty="0"/>
          </a:p>
        </p:txBody>
      </p:sp>
    </p:spTree>
    <p:extLst>
      <p:ext uri="{BB962C8B-B14F-4D97-AF65-F5344CB8AC3E}">
        <p14:creationId xmlns:p14="http://schemas.microsoft.com/office/powerpoint/2010/main" val="50199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583" y="1341887"/>
            <a:ext cx="7760755" cy="4664356"/>
          </a:xfrm>
        </p:spPr>
        <p:txBody>
          <a:bodyPr>
            <a:noAutofit/>
          </a:bodyPr>
          <a:lstStyle/>
          <a:p>
            <a:r>
              <a:rPr lang="en-US" dirty="0" smtClean="0">
                <a:solidFill>
                  <a:schemeClr val="accent6">
                    <a:lumMod val="10000"/>
                  </a:schemeClr>
                </a:solidFill>
              </a:rPr>
              <a:t>Nation’s Largest Solar Non-Profit</a:t>
            </a:r>
          </a:p>
          <a:p>
            <a:pPr lvl="1"/>
            <a:r>
              <a:rPr lang="en-US" sz="1800" dirty="0">
                <a:solidFill>
                  <a:schemeClr val="accent6">
                    <a:lumMod val="10000"/>
                  </a:schemeClr>
                </a:solidFill>
              </a:rPr>
              <a:t>9</a:t>
            </a:r>
            <a:r>
              <a:rPr lang="en-US" sz="1800" dirty="0" smtClean="0">
                <a:solidFill>
                  <a:schemeClr val="accent6">
                    <a:lumMod val="10000"/>
                  </a:schemeClr>
                </a:solidFill>
              </a:rPr>
              <a:t> </a:t>
            </a:r>
            <a:r>
              <a:rPr lang="en-US" sz="1800" dirty="0">
                <a:solidFill>
                  <a:schemeClr val="accent6">
                    <a:lumMod val="10000"/>
                  </a:schemeClr>
                </a:solidFill>
              </a:rPr>
              <a:t>Regional </a:t>
            </a:r>
            <a:r>
              <a:rPr lang="en-US" sz="1800" dirty="0" smtClean="0">
                <a:solidFill>
                  <a:schemeClr val="accent6">
                    <a:lumMod val="10000"/>
                  </a:schemeClr>
                </a:solidFill>
              </a:rPr>
              <a:t>Affiliates </a:t>
            </a:r>
            <a:r>
              <a:rPr lang="en-US" sz="1800" dirty="0">
                <a:solidFill>
                  <a:schemeClr val="accent6">
                    <a:lumMod val="10000"/>
                  </a:schemeClr>
                </a:solidFill>
              </a:rPr>
              <a:t>Across the US (CA, CO</a:t>
            </a:r>
            <a:r>
              <a:rPr lang="en-US" sz="1800" dirty="0" smtClean="0">
                <a:solidFill>
                  <a:schemeClr val="accent6">
                    <a:lumMod val="10000"/>
                  </a:schemeClr>
                </a:solidFill>
              </a:rPr>
              <a:t>, </a:t>
            </a:r>
            <a:r>
              <a:rPr lang="en-US" sz="1800" dirty="0">
                <a:solidFill>
                  <a:schemeClr val="accent6">
                    <a:lumMod val="10000"/>
                  </a:schemeClr>
                </a:solidFill>
              </a:rPr>
              <a:t>DC/Mid-Atlantic)</a:t>
            </a:r>
          </a:p>
          <a:p>
            <a:pPr lvl="1"/>
            <a:r>
              <a:rPr lang="en-US" sz="1800" dirty="0">
                <a:solidFill>
                  <a:schemeClr val="accent6">
                    <a:lumMod val="10000"/>
                  </a:schemeClr>
                </a:solidFill>
              </a:rPr>
              <a:t>Total of </a:t>
            </a:r>
            <a:r>
              <a:rPr lang="en-US" sz="1800" dirty="0" smtClean="0">
                <a:solidFill>
                  <a:schemeClr val="accent6">
                    <a:lumMod val="10000"/>
                  </a:schemeClr>
                </a:solidFill>
              </a:rPr>
              <a:t>49 </a:t>
            </a:r>
            <a:r>
              <a:rPr lang="en-US" sz="1800" dirty="0">
                <a:solidFill>
                  <a:schemeClr val="accent6">
                    <a:lumMod val="10000"/>
                  </a:schemeClr>
                </a:solidFill>
              </a:rPr>
              <a:t>megawatts of solar installed</a:t>
            </a:r>
          </a:p>
          <a:p>
            <a:r>
              <a:rPr lang="en-US" dirty="0">
                <a:solidFill>
                  <a:schemeClr val="accent6">
                    <a:lumMod val="10000"/>
                  </a:schemeClr>
                </a:solidFill>
              </a:rPr>
              <a:t>Provides Solar Solutions for </a:t>
            </a:r>
            <a:r>
              <a:rPr lang="en-US" dirty="0" smtClean="0">
                <a:solidFill>
                  <a:schemeClr val="accent6">
                    <a:lumMod val="10000"/>
                  </a:schemeClr>
                </a:solidFill>
              </a:rPr>
              <a:t>Underserved </a:t>
            </a:r>
            <a:r>
              <a:rPr lang="en-US" dirty="0">
                <a:solidFill>
                  <a:schemeClr val="accent6">
                    <a:lumMod val="10000"/>
                  </a:schemeClr>
                </a:solidFill>
              </a:rPr>
              <a:t>Communities</a:t>
            </a:r>
          </a:p>
          <a:p>
            <a:pPr lvl="1"/>
            <a:r>
              <a:rPr lang="en-US" sz="1800" dirty="0">
                <a:solidFill>
                  <a:schemeClr val="accent6">
                    <a:lumMod val="10000"/>
                  </a:schemeClr>
                </a:solidFill>
              </a:rPr>
              <a:t>Over </a:t>
            </a:r>
            <a:r>
              <a:rPr lang="en-US" sz="1800" dirty="0" smtClean="0">
                <a:solidFill>
                  <a:schemeClr val="accent6">
                    <a:lumMod val="10000"/>
                  </a:schemeClr>
                </a:solidFill>
              </a:rPr>
              <a:t>11,500 </a:t>
            </a:r>
            <a:r>
              <a:rPr lang="en-US" sz="1800" dirty="0">
                <a:solidFill>
                  <a:schemeClr val="accent6">
                    <a:lumMod val="10000"/>
                  </a:schemeClr>
                </a:solidFill>
              </a:rPr>
              <a:t>solar projects installed for low-income residents throughout the country</a:t>
            </a:r>
          </a:p>
          <a:p>
            <a:r>
              <a:rPr lang="en-US" dirty="0">
                <a:solidFill>
                  <a:schemeClr val="accent6">
                    <a:lumMod val="10000"/>
                  </a:schemeClr>
                </a:solidFill>
              </a:rPr>
              <a:t>Workforce Development and Volunteerism Model</a:t>
            </a:r>
          </a:p>
          <a:p>
            <a:pPr lvl="1"/>
            <a:r>
              <a:rPr lang="en-US" sz="1800" dirty="0">
                <a:solidFill>
                  <a:schemeClr val="accent6">
                    <a:lumMod val="10000"/>
                  </a:schemeClr>
                </a:solidFill>
              </a:rPr>
              <a:t>Over </a:t>
            </a:r>
            <a:r>
              <a:rPr lang="en-US" sz="1800" dirty="0" smtClean="0">
                <a:solidFill>
                  <a:schemeClr val="accent6">
                    <a:lumMod val="10000"/>
                  </a:schemeClr>
                </a:solidFill>
              </a:rPr>
              <a:t>40,000 </a:t>
            </a:r>
            <a:r>
              <a:rPr lang="en-US" sz="1800" dirty="0">
                <a:solidFill>
                  <a:schemeClr val="accent6">
                    <a:lumMod val="10000"/>
                  </a:schemeClr>
                </a:solidFill>
              </a:rPr>
              <a:t>individuals have been provided with hands-on training</a:t>
            </a:r>
          </a:p>
          <a:p>
            <a:r>
              <a:rPr lang="en-US" dirty="0" smtClean="0">
                <a:solidFill>
                  <a:schemeClr val="accent6">
                    <a:lumMod val="10000"/>
                  </a:schemeClr>
                </a:solidFill>
              </a:rPr>
              <a:t>Economic and Environmental Benefits</a:t>
            </a:r>
          </a:p>
          <a:p>
            <a:pPr lvl="1"/>
            <a:r>
              <a:rPr lang="en-US" sz="1800" dirty="0">
                <a:solidFill>
                  <a:schemeClr val="accent6">
                    <a:lumMod val="10000"/>
                  </a:schemeClr>
                </a:solidFill>
              </a:rPr>
              <a:t>Generate over </a:t>
            </a:r>
            <a:r>
              <a:rPr lang="en-US" sz="1800" dirty="0" smtClean="0">
                <a:solidFill>
                  <a:schemeClr val="accent6">
                    <a:lumMod val="10000"/>
                  </a:schemeClr>
                </a:solidFill>
              </a:rPr>
              <a:t>$345 </a:t>
            </a:r>
            <a:r>
              <a:rPr lang="en-US" sz="1800" dirty="0">
                <a:solidFill>
                  <a:schemeClr val="accent6">
                    <a:lumMod val="10000"/>
                  </a:schemeClr>
                </a:solidFill>
              </a:rPr>
              <a:t>million worth of clean, renewable power</a:t>
            </a:r>
          </a:p>
          <a:p>
            <a:pPr lvl="1"/>
            <a:r>
              <a:rPr lang="en-US" sz="1800" dirty="0">
                <a:solidFill>
                  <a:schemeClr val="accent6">
                    <a:lumMod val="10000"/>
                  </a:schemeClr>
                </a:solidFill>
              </a:rPr>
              <a:t>Eliminate over </a:t>
            </a:r>
            <a:r>
              <a:rPr lang="en-US" sz="1800" dirty="0" smtClean="0">
                <a:solidFill>
                  <a:schemeClr val="accent6">
                    <a:lumMod val="10000"/>
                  </a:schemeClr>
                </a:solidFill>
              </a:rPr>
              <a:t>854,000 </a:t>
            </a:r>
            <a:r>
              <a:rPr lang="en-US" sz="1800" dirty="0">
                <a:solidFill>
                  <a:schemeClr val="accent6">
                    <a:lumMod val="10000"/>
                  </a:schemeClr>
                </a:solidFill>
              </a:rPr>
              <a:t>tons of greenhouse gas emissions</a:t>
            </a:r>
          </a:p>
        </p:txBody>
      </p:sp>
      <p:sp>
        <p:nvSpPr>
          <p:cNvPr id="5" name="TextBox 4"/>
          <p:cNvSpPr txBox="1"/>
          <p:nvPr/>
        </p:nvSpPr>
        <p:spPr>
          <a:xfrm>
            <a:off x="4313583" y="281253"/>
            <a:ext cx="6311056" cy="769441"/>
          </a:xfrm>
          <a:prstGeom prst="rect">
            <a:avLst/>
          </a:prstGeom>
          <a:noFill/>
        </p:spPr>
        <p:txBody>
          <a:bodyPr wrap="square" rtlCol="0">
            <a:spAutoFit/>
          </a:bodyPr>
          <a:lstStyle/>
          <a:p>
            <a:r>
              <a:rPr lang="en-US" sz="4400" b="1" dirty="0" smtClean="0">
                <a:solidFill>
                  <a:schemeClr val="bg1"/>
                </a:solidFill>
                <a:latin typeface="+mj-lt"/>
                <a:ea typeface="+mj-ea"/>
                <a:cs typeface="+mj-cs"/>
              </a:rPr>
              <a:t>GRID </a:t>
            </a:r>
            <a:r>
              <a:rPr lang="en-US" sz="4400" b="1" dirty="0">
                <a:solidFill>
                  <a:schemeClr val="bg1"/>
                </a:solidFill>
                <a:latin typeface="+mj-lt"/>
                <a:ea typeface="+mj-ea"/>
                <a:cs typeface="+mj-cs"/>
              </a:rPr>
              <a:t>Alternatives</a:t>
            </a:r>
          </a:p>
        </p:txBody>
      </p:sp>
      <p:sp>
        <p:nvSpPr>
          <p:cNvPr id="4" name="Slide Number Placeholder 3"/>
          <p:cNvSpPr>
            <a:spLocks noGrp="1"/>
          </p:cNvSpPr>
          <p:nvPr>
            <p:ph type="sldNum" sz="quarter" idx="12"/>
          </p:nvPr>
        </p:nvSpPr>
        <p:spPr>
          <a:xfrm>
            <a:off x="8551621" y="6617454"/>
            <a:ext cx="2844800" cy="365125"/>
          </a:xfrm>
        </p:spPr>
        <p:txBody>
          <a:bodyPr/>
          <a:lstStyle/>
          <a:p>
            <a:pPr>
              <a:defRPr/>
            </a:pPr>
            <a:fld id="{EE1CE046-5DBF-47D6-9055-F2846E9E6BD7}" type="slidenum">
              <a:rPr lang="en-US" sz="1400" smtClean="0">
                <a:solidFill>
                  <a:srgbClr val="A0C8B4"/>
                </a:solidFill>
              </a:rPr>
              <a:pPr>
                <a:defRPr/>
              </a:pPr>
              <a:t>2</a:t>
            </a:fld>
            <a:endParaRPr lang="en-US" sz="1400" dirty="0">
              <a:solidFill>
                <a:srgbClr val="A0C8B4"/>
              </a:solidFill>
            </a:endParaRPr>
          </a:p>
        </p:txBody>
      </p:sp>
      <p:pic>
        <p:nvPicPr>
          <p:cNvPr id="7"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33365" t="4285" r="18286" b="13852"/>
          <a:stretch/>
        </p:blipFill>
        <p:spPr bwMode="auto">
          <a:xfrm>
            <a:off x="244290" y="1341887"/>
            <a:ext cx="3816626" cy="4604722"/>
          </a:xfrm>
          <a:prstGeom prst="rect">
            <a:avLst/>
          </a:prstGeom>
          <a:extLst>
            <a:ext uri="{909E8E84-426E-40DD-AFC4-6F175D3DCCD1}">
              <a14:hiddenFill xmlns:a14="http://schemas.microsoft.com/office/drawing/2010/main">
                <a:solidFill>
                  <a:srgbClr val="FFFFFF"/>
                </a:solidFill>
              </a14:hiddenFill>
            </a:ext>
          </a:extLst>
        </p:spPr>
      </p:pic>
      <p:sp>
        <p:nvSpPr>
          <p:cNvPr id="9" name="Rectangle 8"/>
          <p:cNvSpPr/>
          <p:nvPr/>
        </p:nvSpPr>
        <p:spPr>
          <a:xfrm>
            <a:off x="244290" y="6294288"/>
            <a:ext cx="12074338" cy="646331"/>
          </a:xfrm>
          <a:prstGeom prst="rect">
            <a:avLst/>
          </a:prstGeom>
        </p:spPr>
        <p:txBody>
          <a:bodyPr wrap="square">
            <a:spAutoFit/>
          </a:bodyPr>
          <a:lstStyle/>
          <a:p>
            <a:r>
              <a:rPr lang="en-US" dirty="0"/>
              <a:t>A. Bambi Tran, </a:t>
            </a:r>
            <a:r>
              <a:rPr lang="en-US" dirty="0" smtClean="0"/>
              <a:t>Vice President, Regions</a:t>
            </a:r>
            <a:r>
              <a:rPr lang="en-US" dirty="0" smtClean="0"/>
              <a:t>, </a:t>
            </a:r>
            <a:r>
              <a:rPr lang="en-US" dirty="0" smtClean="0"/>
              <a:t>GRID </a:t>
            </a:r>
            <a:r>
              <a:rPr lang="en-US" dirty="0" smtClean="0"/>
              <a:t>Alternatives</a:t>
            </a:r>
            <a:endParaRPr lang="en-US" dirty="0">
              <a:solidFill>
                <a:schemeClr val="bg1"/>
              </a:solidFill>
            </a:endParaRPr>
          </a:p>
          <a:p>
            <a:r>
              <a:rPr lang="en-US" dirty="0">
                <a:solidFill>
                  <a:schemeClr val="bg1"/>
                </a:solidFill>
              </a:rPr>
              <a:t>btran@gridalternatives.org   | </a:t>
            </a:r>
            <a:r>
              <a:rPr lang="en-US" dirty="0" smtClean="0">
                <a:solidFill>
                  <a:schemeClr val="bg1"/>
                </a:solidFill>
              </a:rPr>
              <a:t>  </a:t>
            </a:r>
            <a:r>
              <a:rPr lang="en-US" dirty="0" smtClean="0">
                <a:solidFill>
                  <a:schemeClr val="bg1"/>
                </a:solidFill>
              </a:rPr>
              <a:t>951-471-7045   </a:t>
            </a:r>
            <a:r>
              <a:rPr lang="en-US" dirty="0">
                <a:solidFill>
                  <a:schemeClr val="bg1"/>
                </a:solidFill>
              </a:rPr>
              <a:t>|  </a:t>
            </a:r>
            <a:r>
              <a:rPr lang="en-US" dirty="0" smtClean="0">
                <a:solidFill>
                  <a:schemeClr val="bg1"/>
                </a:solidFill>
              </a:rPr>
              <a:t>gridalternatives.org</a:t>
            </a:r>
            <a:endParaRPr lang="en-US" dirty="0">
              <a:solidFill>
                <a:schemeClr val="bg1"/>
              </a:solidFill>
            </a:endParaRPr>
          </a:p>
        </p:txBody>
      </p:sp>
    </p:spTree>
    <p:extLst>
      <p:ext uri="{BB962C8B-B14F-4D97-AF65-F5344CB8AC3E}">
        <p14:creationId xmlns:p14="http://schemas.microsoft.com/office/powerpoint/2010/main" val="419815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1BE243-1FFB-4D17-B6B7-919EF3F54D31}" type="slidenum">
              <a:rPr lang="en-US" smtClean="0"/>
              <a:pPr/>
              <a:t>3</a:t>
            </a:fld>
            <a:endParaRPr lang="en-US" dirty="0"/>
          </a:p>
        </p:txBody>
      </p:sp>
      <p:sp>
        <p:nvSpPr>
          <p:cNvPr id="7" name="Content Placeholder 6"/>
          <p:cNvSpPr>
            <a:spLocks noGrp="1"/>
          </p:cNvSpPr>
          <p:nvPr>
            <p:ph sz="half" idx="2"/>
          </p:nvPr>
        </p:nvSpPr>
        <p:spPr/>
        <p:txBody>
          <a:bodyPr/>
          <a:lstStyle/>
          <a:p>
            <a:endParaRPr lang="en-US"/>
          </a:p>
        </p:txBody>
      </p:sp>
      <p:sp>
        <p:nvSpPr>
          <p:cNvPr id="6" name="Title 5"/>
          <p:cNvSpPr>
            <a:spLocks noGrp="1"/>
          </p:cNvSpPr>
          <p:nvPr>
            <p:ph type="title"/>
          </p:nvPr>
        </p:nvSpPr>
        <p:spPr/>
        <p:txBody>
          <a:bodyPr/>
          <a:lstStyle/>
          <a:p>
            <a:endParaRPr lang="en-US"/>
          </a:p>
        </p:txBody>
      </p:sp>
      <p:sp>
        <p:nvSpPr>
          <p:cNvPr id="8" name="Content Placeholder 7"/>
          <p:cNvSpPr>
            <a:spLocks noGrp="1"/>
          </p:cNvSpPr>
          <p:nvPr>
            <p:ph idx="13"/>
          </p:nvPr>
        </p:nvSpPr>
        <p:spPr/>
        <p:txBody>
          <a:bodyPr/>
          <a:lstStyle/>
          <a:p>
            <a:endParaRPr lang="en-US"/>
          </a:p>
        </p:txBody>
      </p:sp>
      <p:pic>
        <p:nvPicPr>
          <p:cNvPr id="9" name="Picture 8"/>
          <p:cNvPicPr>
            <a:picLocks noChangeAspect="1"/>
          </p:cNvPicPr>
          <p:nvPr/>
        </p:nvPicPr>
        <p:blipFill rotWithShape="1">
          <a:blip r:embed="rId2"/>
          <a:srcRect l="16199" t="7310" r="22726" b="10985"/>
          <a:stretch/>
        </p:blipFill>
        <p:spPr>
          <a:xfrm>
            <a:off x="1611082" y="43542"/>
            <a:ext cx="8712725" cy="6553201"/>
          </a:xfrm>
          <a:prstGeom prst="rect">
            <a:avLst/>
          </a:prstGeom>
        </p:spPr>
      </p:pic>
      <p:sp>
        <p:nvSpPr>
          <p:cNvPr id="10" name="Rectangle 9"/>
          <p:cNvSpPr/>
          <p:nvPr/>
        </p:nvSpPr>
        <p:spPr>
          <a:xfrm>
            <a:off x="8576650" y="1484983"/>
            <a:ext cx="1747157" cy="516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369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1BE243-1FFB-4D17-B6B7-919EF3F54D31}" type="slidenum">
              <a:rPr lang="en-US" smtClean="0"/>
              <a:pPr/>
              <a:t>4</a:t>
            </a:fld>
            <a:endParaRPr lang="en-US" dirty="0"/>
          </a:p>
        </p:txBody>
      </p:sp>
      <p:sp>
        <p:nvSpPr>
          <p:cNvPr id="4" name="Title 3"/>
          <p:cNvSpPr>
            <a:spLocks noGrp="1"/>
          </p:cNvSpPr>
          <p:nvPr>
            <p:ph type="title"/>
          </p:nvPr>
        </p:nvSpPr>
        <p:spPr/>
        <p:txBody>
          <a:bodyPr/>
          <a:lstStyle/>
          <a:p>
            <a:r>
              <a:rPr lang="en-US" dirty="0" smtClean="0"/>
              <a:t>Pat &amp; </a:t>
            </a:r>
            <a:br>
              <a:rPr lang="en-US" dirty="0" smtClean="0"/>
            </a:br>
            <a:r>
              <a:rPr lang="en-US" dirty="0" smtClean="0"/>
              <a:t>Sarah</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390" y="157539"/>
            <a:ext cx="5562924" cy="4256314"/>
          </a:xfrm>
          <a:prstGeom prst="rect">
            <a:avLst/>
          </a:prstGeom>
        </p:spPr>
      </p:pic>
      <p:sp>
        <p:nvSpPr>
          <p:cNvPr id="3" name="Content Placeholder 2"/>
          <p:cNvSpPr>
            <a:spLocks noGrp="1"/>
          </p:cNvSpPr>
          <p:nvPr>
            <p:ph sz="half" idx="2"/>
          </p:nvPr>
        </p:nvSpPr>
        <p:spPr/>
        <p:txBody>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029884"/>
            <a:ext cx="5334000" cy="3492261"/>
          </a:xfrm>
          <a:prstGeom prst="rect">
            <a:avLst/>
          </a:prstGeom>
        </p:spPr>
      </p:pic>
      <p:sp>
        <p:nvSpPr>
          <p:cNvPr id="10" name="Rectangle 9"/>
          <p:cNvSpPr/>
          <p:nvPr/>
        </p:nvSpPr>
        <p:spPr>
          <a:xfrm>
            <a:off x="244290" y="6294288"/>
            <a:ext cx="12074338" cy="646331"/>
          </a:xfrm>
          <a:prstGeom prst="rect">
            <a:avLst/>
          </a:prstGeom>
        </p:spPr>
        <p:txBody>
          <a:bodyPr wrap="square">
            <a:spAutoFit/>
          </a:bodyPr>
          <a:lstStyle/>
          <a:p>
            <a:r>
              <a:rPr lang="en-US" dirty="0"/>
              <a:t>A. Bambi Tran, </a:t>
            </a:r>
            <a:r>
              <a:rPr lang="en-US" dirty="0" smtClean="0"/>
              <a:t>Vice President, Regions</a:t>
            </a:r>
            <a:r>
              <a:rPr lang="en-US" dirty="0" smtClean="0"/>
              <a:t>, </a:t>
            </a:r>
            <a:r>
              <a:rPr lang="en-US" dirty="0" smtClean="0"/>
              <a:t>GRID </a:t>
            </a:r>
            <a:r>
              <a:rPr lang="en-US" dirty="0" smtClean="0"/>
              <a:t>Alternatives</a:t>
            </a:r>
            <a:endParaRPr lang="en-US" dirty="0">
              <a:solidFill>
                <a:schemeClr val="bg1"/>
              </a:solidFill>
            </a:endParaRPr>
          </a:p>
          <a:p>
            <a:r>
              <a:rPr lang="en-US" dirty="0">
                <a:solidFill>
                  <a:schemeClr val="bg1"/>
                </a:solidFill>
              </a:rPr>
              <a:t>btran@gridalternatives.org   | </a:t>
            </a:r>
            <a:r>
              <a:rPr lang="en-US" dirty="0" smtClean="0">
                <a:solidFill>
                  <a:schemeClr val="bg1"/>
                </a:solidFill>
              </a:rPr>
              <a:t>  </a:t>
            </a:r>
            <a:r>
              <a:rPr lang="en-US" dirty="0" smtClean="0">
                <a:solidFill>
                  <a:schemeClr val="bg1"/>
                </a:solidFill>
              </a:rPr>
              <a:t>951-471-7045   </a:t>
            </a:r>
            <a:r>
              <a:rPr lang="en-US" dirty="0">
                <a:solidFill>
                  <a:schemeClr val="bg1"/>
                </a:solidFill>
              </a:rPr>
              <a:t>|  </a:t>
            </a:r>
            <a:r>
              <a:rPr lang="en-US" dirty="0" smtClean="0">
                <a:solidFill>
                  <a:schemeClr val="bg1"/>
                </a:solidFill>
              </a:rPr>
              <a:t>gridalternatives.org</a:t>
            </a:r>
            <a:endParaRPr lang="en-US" dirty="0">
              <a:solidFill>
                <a:schemeClr val="bg1"/>
              </a:solidFill>
            </a:endParaRPr>
          </a:p>
        </p:txBody>
      </p:sp>
    </p:spTree>
    <p:extLst>
      <p:ext uri="{BB962C8B-B14F-4D97-AF65-F5344CB8AC3E}">
        <p14:creationId xmlns:p14="http://schemas.microsoft.com/office/powerpoint/2010/main" val="2531920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1BE243-1FFB-4D17-B6B7-919EF3F54D31}" type="slidenum">
              <a:rPr lang="en-US" smtClean="0"/>
              <a:pPr/>
              <a:t>5</a:t>
            </a:fld>
            <a:endParaRPr lang="en-US" dirty="0"/>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3243943" y="23347"/>
            <a:ext cx="8361255" cy="6270941"/>
          </a:xfrm>
        </p:spPr>
      </p:pic>
      <p:sp>
        <p:nvSpPr>
          <p:cNvPr id="4" name="Title 3"/>
          <p:cNvSpPr>
            <a:spLocks noGrp="1"/>
          </p:cNvSpPr>
          <p:nvPr>
            <p:ph type="title"/>
          </p:nvPr>
        </p:nvSpPr>
        <p:spPr/>
        <p:txBody>
          <a:bodyPr/>
          <a:lstStyle/>
          <a:p>
            <a:r>
              <a:rPr lang="en-US" dirty="0" err="1" smtClean="0"/>
              <a:t>Pancho</a:t>
            </a:r>
            <a:endParaRPr lang="en-US" dirty="0"/>
          </a:p>
        </p:txBody>
      </p:sp>
      <p:sp>
        <p:nvSpPr>
          <p:cNvPr id="12" name="Rectangle 11"/>
          <p:cNvSpPr/>
          <p:nvPr/>
        </p:nvSpPr>
        <p:spPr>
          <a:xfrm>
            <a:off x="244290" y="6294288"/>
            <a:ext cx="12074338" cy="646331"/>
          </a:xfrm>
          <a:prstGeom prst="rect">
            <a:avLst/>
          </a:prstGeom>
        </p:spPr>
        <p:txBody>
          <a:bodyPr wrap="square">
            <a:spAutoFit/>
          </a:bodyPr>
          <a:lstStyle/>
          <a:p>
            <a:r>
              <a:rPr lang="en-US" dirty="0"/>
              <a:t>A. Bambi Tran, </a:t>
            </a:r>
            <a:r>
              <a:rPr lang="en-US" dirty="0" smtClean="0"/>
              <a:t>Vice President, Regions</a:t>
            </a:r>
            <a:r>
              <a:rPr lang="en-US" dirty="0" smtClean="0"/>
              <a:t>, </a:t>
            </a:r>
            <a:r>
              <a:rPr lang="en-US" dirty="0" smtClean="0"/>
              <a:t>GRID </a:t>
            </a:r>
            <a:r>
              <a:rPr lang="en-US" dirty="0" smtClean="0"/>
              <a:t>Alternatives</a:t>
            </a:r>
            <a:endParaRPr lang="en-US" dirty="0">
              <a:solidFill>
                <a:schemeClr val="bg1"/>
              </a:solidFill>
            </a:endParaRPr>
          </a:p>
          <a:p>
            <a:r>
              <a:rPr lang="en-US" dirty="0">
                <a:solidFill>
                  <a:schemeClr val="bg1"/>
                </a:solidFill>
              </a:rPr>
              <a:t>btran@gridalternatives.org   | </a:t>
            </a:r>
            <a:r>
              <a:rPr lang="en-US" dirty="0" smtClean="0">
                <a:solidFill>
                  <a:schemeClr val="bg1"/>
                </a:solidFill>
              </a:rPr>
              <a:t>  </a:t>
            </a:r>
            <a:r>
              <a:rPr lang="en-US" dirty="0" smtClean="0">
                <a:solidFill>
                  <a:schemeClr val="bg1"/>
                </a:solidFill>
              </a:rPr>
              <a:t>951-471-7045   </a:t>
            </a:r>
            <a:r>
              <a:rPr lang="en-US" dirty="0">
                <a:solidFill>
                  <a:schemeClr val="bg1"/>
                </a:solidFill>
              </a:rPr>
              <a:t>|  </a:t>
            </a:r>
            <a:r>
              <a:rPr lang="en-US" dirty="0" smtClean="0">
                <a:solidFill>
                  <a:schemeClr val="bg1"/>
                </a:solidFill>
              </a:rPr>
              <a:t>gridalternatives.org</a:t>
            </a:r>
            <a:endParaRPr lang="en-US" dirty="0">
              <a:solidFill>
                <a:schemeClr val="bg1"/>
              </a:solidFill>
            </a:endParaRPr>
          </a:p>
        </p:txBody>
      </p:sp>
    </p:spTree>
    <p:extLst>
      <p:ext uri="{BB962C8B-B14F-4D97-AF65-F5344CB8AC3E}">
        <p14:creationId xmlns:p14="http://schemas.microsoft.com/office/powerpoint/2010/main" val="3018761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336405" y="298895"/>
            <a:ext cx="10972800" cy="1018254"/>
          </a:xfrm>
        </p:spPr>
        <p:txBody>
          <a:bodyPr/>
          <a:lstStyle/>
          <a:p>
            <a:pPr eaLnBrk="1" hangingPunct="1"/>
            <a:r>
              <a:rPr lang="en-US" altLang="en-US" dirty="0"/>
              <a:t>The GRID </a:t>
            </a:r>
            <a:r>
              <a:rPr lang="en-US" altLang="en-US" dirty="0" smtClean="0"/>
              <a:t>Community</a:t>
            </a:r>
            <a:endParaRPr lang="en-US" altLang="en-US" dirty="0"/>
          </a:p>
        </p:txBody>
      </p:sp>
      <p:sp>
        <p:nvSpPr>
          <p:cNvPr id="2" name="TextBox 1"/>
          <p:cNvSpPr txBox="1"/>
          <p:nvPr/>
        </p:nvSpPr>
        <p:spPr>
          <a:xfrm>
            <a:off x="450466" y="1524924"/>
            <a:ext cx="7791718" cy="175432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999515701"/>
              </p:ext>
            </p:extLst>
          </p:nvPr>
        </p:nvGraphicFramePr>
        <p:xfrm>
          <a:off x="3384471" y="3157699"/>
          <a:ext cx="2892084" cy="457200"/>
        </p:xfrm>
        <a:graphic>
          <a:graphicData uri="http://schemas.openxmlformats.org/drawingml/2006/table">
            <a:tbl>
              <a:tblPr firstRow="1" bandRow="1">
                <a:tableStyleId>{F5AB1C69-6EDB-4FF4-983F-18BD219EF322}</a:tableStyleId>
              </a:tblPr>
              <a:tblGrid>
                <a:gridCol w="2892084">
                  <a:extLst>
                    <a:ext uri="{9D8B030D-6E8A-4147-A177-3AD203B41FA5}">
                      <a16:colId xmlns:a16="http://schemas.microsoft.com/office/drawing/2014/main" val="20000"/>
                    </a:ext>
                  </a:extLst>
                </a:gridCol>
              </a:tblGrid>
              <a:tr h="384365">
                <a:tc>
                  <a:txBody>
                    <a:bodyPr/>
                    <a:lstStyle/>
                    <a:p>
                      <a:pPr algn="ctr"/>
                      <a:r>
                        <a:rPr lang="en-US" sz="2400" dirty="0">
                          <a:solidFill>
                            <a:srgbClr val="26547C"/>
                          </a:solidFill>
                        </a:rPr>
                        <a:t>Job Trainees</a:t>
                      </a:r>
                    </a:p>
                  </a:txBody>
                  <a:tcPr>
                    <a:no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0815414"/>
              </p:ext>
            </p:extLst>
          </p:nvPr>
        </p:nvGraphicFramePr>
        <p:xfrm>
          <a:off x="6056497" y="3170578"/>
          <a:ext cx="5852474" cy="457200"/>
        </p:xfrm>
        <a:graphic>
          <a:graphicData uri="http://schemas.openxmlformats.org/drawingml/2006/table">
            <a:tbl>
              <a:tblPr firstRow="1" bandRow="1">
                <a:tableStyleId>{F5AB1C69-6EDB-4FF4-983F-18BD219EF322}</a:tableStyleId>
              </a:tblPr>
              <a:tblGrid>
                <a:gridCol w="5852474">
                  <a:extLst>
                    <a:ext uri="{9D8B030D-6E8A-4147-A177-3AD203B41FA5}">
                      <a16:colId xmlns:a16="http://schemas.microsoft.com/office/drawing/2014/main" val="20000"/>
                    </a:ext>
                  </a:extLst>
                </a:gridCol>
              </a:tblGrid>
              <a:tr h="3843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26547C"/>
                          </a:solidFill>
                        </a:rPr>
                        <a:t>Community </a:t>
                      </a:r>
                      <a:r>
                        <a:rPr lang="en-US" sz="2400" dirty="0" smtClean="0">
                          <a:solidFill>
                            <a:srgbClr val="26547C"/>
                          </a:solidFill>
                        </a:rPr>
                        <a:t>Members </a:t>
                      </a:r>
                      <a:r>
                        <a:rPr lang="en-US" sz="2400" dirty="0" smtClean="0">
                          <a:solidFill>
                            <a:srgbClr val="26547C"/>
                          </a:solidFill>
                        </a:rPr>
                        <a:t>&amp; </a:t>
                      </a:r>
                      <a:r>
                        <a:rPr lang="en-US" sz="2400" dirty="0" smtClean="0">
                          <a:solidFill>
                            <a:srgbClr val="26547C"/>
                          </a:solidFill>
                        </a:rPr>
                        <a:t>Leaders</a:t>
                      </a:r>
                      <a:endParaRPr lang="en-US" sz="2400" dirty="0">
                        <a:solidFill>
                          <a:srgbClr val="26547C"/>
                        </a:solidFill>
                      </a:endParaRPr>
                    </a:p>
                  </a:txBody>
                  <a:tcPr>
                    <a:no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97309184"/>
              </p:ext>
            </p:extLst>
          </p:nvPr>
        </p:nvGraphicFramePr>
        <p:xfrm>
          <a:off x="355440" y="3170578"/>
          <a:ext cx="2880257" cy="457200"/>
        </p:xfrm>
        <a:graphic>
          <a:graphicData uri="http://schemas.openxmlformats.org/drawingml/2006/table">
            <a:tbl>
              <a:tblPr firstRow="1" bandRow="1">
                <a:tableStyleId>{F5AB1C69-6EDB-4FF4-983F-18BD219EF322}</a:tableStyleId>
              </a:tblPr>
              <a:tblGrid>
                <a:gridCol w="2880257">
                  <a:extLst>
                    <a:ext uri="{9D8B030D-6E8A-4147-A177-3AD203B41FA5}">
                      <a16:colId xmlns:a16="http://schemas.microsoft.com/office/drawing/2014/main" val="20000"/>
                    </a:ext>
                  </a:extLst>
                </a:gridCol>
              </a:tblGrid>
              <a:tr h="384365">
                <a:tc>
                  <a:txBody>
                    <a:bodyPr/>
                    <a:lstStyle/>
                    <a:p>
                      <a:pPr algn="ctr"/>
                      <a:r>
                        <a:rPr lang="en-US" sz="2400" dirty="0">
                          <a:solidFill>
                            <a:srgbClr val="26547C"/>
                          </a:solidFill>
                        </a:rPr>
                        <a:t>Team Leaders</a:t>
                      </a:r>
                    </a:p>
                  </a:txBody>
                  <a:tcPr>
                    <a:no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006273323"/>
              </p:ext>
            </p:extLst>
          </p:nvPr>
        </p:nvGraphicFramePr>
        <p:xfrm>
          <a:off x="354366" y="5750888"/>
          <a:ext cx="2892688" cy="457200"/>
        </p:xfrm>
        <a:graphic>
          <a:graphicData uri="http://schemas.openxmlformats.org/drawingml/2006/table">
            <a:tbl>
              <a:tblPr firstRow="1" bandRow="1">
                <a:tableStyleId>{F5AB1C69-6EDB-4FF4-983F-18BD219EF322}</a:tableStyleId>
              </a:tblPr>
              <a:tblGrid>
                <a:gridCol w="2892688">
                  <a:extLst>
                    <a:ext uri="{9D8B030D-6E8A-4147-A177-3AD203B41FA5}">
                      <a16:colId xmlns:a16="http://schemas.microsoft.com/office/drawing/2014/main" val="20000"/>
                    </a:ext>
                  </a:extLst>
                </a:gridCol>
              </a:tblGrid>
              <a:tr h="384365">
                <a:tc>
                  <a:txBody>
                    <a:bodyPr/>
                    <a:lstStyle/>
                    <a:p>
                      <a:pPr algn="ctr"/>
                      <a:r>
                        <a:rPr lang="en-US" sz="2400" dirty="0">
                          <a:solidFill>
                            <a:srgbClr val="26547C"/>
                          </a:solidFill>
                        </a:rPr>
                        <a:t>Industry Leaders</a:t>
                      </a:r>
                    </a:p>
                  </a:txBody>
                  <a:tcPr>
                    <a:no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21952762"/>
              </p:ext>
            </p:extLst>
          </p:nvPr>
        </p:nvGraphicFramePr>
        <p:xfrm>
          <a:off x="3292847" y="5764335"/>
          <a:ext cx="3040857" cy="457200"/>
        </p:xfrm>
        <a:graphic>
          <a:graphicData uri="http://schemas.openxmlformats.org/drawingml/2006/table">
            <a:tbl>
              <a:tblPr firstRow="1" bandRow="1">
                <a:tableStyleId>{F5AB1C69-6EDB-4FF4-983F-18BD219EF322}</a:tableStyleId>
              </a:tblPr>
              <a:tblGrid>
                <a:gridCol w="3040857">
                  <a:extLst>
                    <a:ext uri="{9D8B030D-6E8A-4147-A177-3AD203B41FA5}">
                      <a16:colId xmlns:a16="http://schemas.microsoft.com/office/drawing/2014/main" val="20000"/>
                    </a:ext>
                  </a:extLst>
                </a:gridCol>
              </a:tblGrid>
              <a:tr h="384365">
                <a:tc>
                  <a:txBody>
                    <a:bodyPr/>
                    <a:lstStyle/>
                    <a:p>
                      <a:pPr algn="ctr"/>
                      <a:r>
                        <a:rPr lang="en-US" sz="2400" dirty="0">
                          <a:solidFill>
                            <a:srgbClr val="26547C"/>
                          </a:solidFill>
                        </a:rPr>
                        <a:t>Corporate Volunteers</a:t>
                      </a:r>
                    </a:p>
                  </a:txBody>
                  <a:tcPr>
                    <a:no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35822477"/>
              </p:ext>
            </p:extLst>
          </p:nvPr>
        </p:nvGraphicFramePr>
        <p:xfrm>
          <a:off x="6202780" y="5764903"/>
          <a:ext cx="2929693" cy="457200"/>
        </p:xfrm>
        <a:graphic>
          <a:graphicData uri="http://schemas.openxmlformats.org/drawingml/2006/table">
            <a:tbl>
              <a:tblPr firstRow="1" bandRow="1">
                <a:tableStyleId>{F5AB1C69-6EDB-4FF4-983F-18BD219EF322}</a:tableStyleId>
              </a:tblPr>
              <a:tblGrid>
                <a:gridCol w="2929693">
                  <a:extLst>
                    <a:ext uri="{9D8B030D-6E8A-4147-A177-3AD203B41FA5}">
                      <a16:colId xmlns:a16="http://schemas.microsoft.com/office/drawing/2014/main" val="20000"/>
                    </a:ext>
                  </a:extLst>
                </a:gridCol>
              </a:tblGrid>
              <a:tr h="384365">
                <a:tc>
                  <a:txBody>
                    <a:bodyPr/>
                    <a:lstStyle/>
                    <a:p>
                      <a:pPr algn="ctr"/>
                      <a:r>
                        <a:rPr lang="en-US" sz="2400" dirty="0">
                          <a:solidFill>
                            <a:srgbClr val="26547C"/>
                          </a:solidFill>
                        </a:rPr>
                        <a:t>Clients</a:t>
                      </a:r>
                    </a:p>
                  </a:txBody>
                  <a:tcPr>
                    <a:no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l="-1" t="2735" r="6922" b="2657"/>
          <a:stretch/>
        </p:blipFill>
        <p:spPr>
          <a:xfrm>
            <a:off x="357648" y="3811789"/>
            <a:ext cx="2898648" cy="1956816"/>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val="0"/>
              </a:ext>
            </a:extLst>
          </a:blip>
          <a:srcRect l="19012" t="1609" r="8709" b="33333"/>
          <a:stretch/>
        </p:blipFill>
        <p:spPr>
          <a:xfrm>
            <a:off x="355441" y="1208787"/>
            <a:ext cx="2900855" cy="1958271"/>
          </a:xfrm>
          <a:prstGeom prst="rect">
            <a:avLst/>
          </a:prstGeom>
        </p:spPr>
      </p:pic>
      <p:pic>
        <p:nvPicPr>
          <p:cNvPr id="18" name="Picture 17"/>
          <p:cNvPicPr>
            <a:picLocks noChangeAspect="1"/>
          </p:cNvPicPr>
          <p:nvPr/>
        </p:nvPicPr>
        <p:blipFill rotWithShape="1">
          <a:blip r:embed="rId5" cstate="screen">
            <a:extLst>
              <a:ext uri="{28A0092B-C50C-407E-A947-70E740481C1C}">
                <a14:useLocalDpi xmlns:a14="http://schemas.microsoft.com/office/drawing/2010/main" val="0"/>
              </a:ext>
            </a:extLst>
          </a:blip>
          <a:srcRect r="-226"/>
          <a:stretch/>
        </p:blipFill>
        <p:spPr>
          <a:xfrm flipH="1">
            <a:off x="3377906" y="1208461"/>
            <a:ext cx="2898648" cy="1956816"/>
          </a:xfrm>
          <a:prstGeom prst="rect">
            <a:avLst/>
          </a:prstGeom>
        </p:spPr>
      </p:pic>
      <p:pic>
        <p:nvPicPr>
          <p:cNvPr id="19" name="Picture 18"/>
          <p:cNvPicPr>
            <a:picLocks noChangeAspect="1"/>
          </p:cNvPicPr>
          <p:nvPr/>
        </p:nvPicPr>
        <p:blipFill rotWithShape="1">
          <a:blip r:embed="rId6" cstate="screen">
            <a:extLst>
              <a:ext uri="{28A0092B-C50C-407E-A947-70E740481C1C}">
                <a14:useLocalDpi xmlns:a14="http://schemas.microsoft.com/office/drawing/2010/main" val="0"/>
              </a:ext>
            </a:extLst>
          </a:blip>
          <a:srcRect t="6993" r="10062" b="1933"/>
          <a:stretch/>
        </p:blipFill>
        <p:spPr>
          <a:xfrm>
            <a:off x="6412327" y="1217841"/>
            <a:ext cx="2898648" cy="1956816"/>
          </a:xfrm>
          <a:prstGeom prst="rect">
            <a:avLst/>
          </a:prstGeom>
        </p:spPr>
      </p:pic>
      <p:pic>
        <p:nvPicPr>
          <p:cNvPr id="20" name="Picture 19"/>
          <p:cNvPicPr>
            <a:picLocks noChangeAspect="1"/>
          </p:cNvPicPr>
          <p:nvPr/>
        </p:nvPicPr>
        <p:blipFill rotWithShape="1">
          <a:blip r:embed="rId7" cstate="screen">
            <a:extLst>
              <a:ext uri="{28A0092B-C50C-407E-A947-70E740481C1C}">
                <a14:useLocalDpi xmlns:a14="http://schemas.microsoft.com/office/drawing/2010/main" val="0"/>
              </a:ext>
            </a:extLst>
          </a:blip>
          <a:srcRect r="1059"/>
          <a:stretch/>
        </p:blipFill>
        <p:spPr>
          <a:xfrm>
            <a:off x="12604254" y="4053114"/>
            <a:ext cx="2898648" cy="1953129"/>
          </a:xfrm>
          <a:prstGeom prst="rect">
            <a:avLst/>
          </a:prstGeom>
        </p:spPr>
      </p:pic>
      <p:pic>
        <p:nvPicPr>
          <p:cNvPr id="21" name="Picture 20"/>
          <p:cNvPicPr>
            <a:picLocks noChangeAspect="1"/>
          </p:cNvPicPr>
          <p:nvPr/>
        </p:nvPicPr>
        <p:blipFill rotWithShape="1">
          <a:blip r:embed="rId8" cstate="screen">
            <a:extLst>
              <a:ext uri="{28A0092B-C50C-407E-A947-70E740481C1C}">
                <a14:useLocalDpi xmlns:a14="http://schemas.microsoft.com/office/drawing/2010/main" val="0"/>
              </a:ext>
            </a:extLst>
          </a:blip>
          <a:srcRect r="3720"/>
          <a:stretch/>
        </p:blipFill>
        <p:spPr>
          <a:xfrm>
            <a:off x="3381188" y="3811789"/>
            <a:ext cx="2898648" cy="1956816"/>
          </a:xfrm>
          <a:prstGeom prst="rect">
            <a:avLst/>
          </a:prstGeom>
        </p:spPr>
      </p:pic>
      <p:sp>
        <p:nvSpPr>
          <p:cNvPr id="3" name="Slide Number Placeholder 2"/>
          <p:cNvSpPr>
            <a:spLocks noGrp="1"/>
          </p:cNvSpPr>
          <p:nvPr>
            <p:ph type="sldNum" sz="quarter" idx="12"/>
          </p:nvPr>
        </p:nvSpPr>
        <p:spPr/>
        <p:txBody>
          <a:bodyPr/>
          <a:lstStyle/>
          <a:p>
            <a:fld id="{B11BE243-1FFB-4D17-B6B7-919EF3F54D31}" type="slidenum">
              <a:rPr lang="en-US" smtClean="0"/>
              <a:pPr/>
              <a:t>6</a:t>
            </a:fld>
            <a:endParaRPr lang="en-US" dirty="0"/>
          </a:p>
        </p:txBody>
      </p:sp>
      <p:pic>
        <p:nvPicPr>
          <p:cNvPr id="22" name="Picture 21"/>
          <p:cNvPicPr>
            <a:picLocks noChangeAspect="1"/>
          </p:cNvPicPr>
          <p:nvPr/>
        </p:nvPicPr>
        <p:blipFill rotWithShape="1">
          <a:blip r:embed="rId9" cstate="screen">
            <a:extLst>
              <a:ext uri="{28A0092B-C50C-407E-A947-70E740481C1C}">
                <a14:useLocalDpi xmlns:a14="http://schemas.microsoft.com/office/drawing/2010/main" val="0"/>
              </a:ext>
            </a:extLst>
          </a:blip>
          <a:srcRect l="4702" t="12171" r="25575" b="4182"/>
          <a:stretch/>
        </p:blipFill>
        <p:spPr>
          <a:xfrm>
            <a:off x="9446747" y="1217841"/>
            <a:ext cx="2462224" cy="1966196"/>
          </a:xfrm>
          <a:prstGeom prst="rect">
            <a:avLst/>
          </a:prstGeom>
        </p:spPr>
      </p:pic>
      <p:pic>
        <p:nvPicPr>
          <p:cNvPr id="23" name="Picture 4"/>
          <p:cNvPicPr>
            <a:picLocks noChangeAspect="1"/>
          </p:cNvPicPr>
          <p:nvPr/>
        </p:nvPicPr>
        <p:blipFill rotWithShape="1">
          <a:blip r:embed="rId10" cstate="screen">
            <a:extLst>
              <a:ext uri="{28A0092B-C50C-407E-A947-70E740481C1C}">
                <a14:useLocalDpi xmlns:a14="http://schemas.microsoft.com/office/drawing/2010/main" val="0"/>
              </a:ext>
            </a:extLst>
          </a:blip>
          <a:srcRect l="12566" t="6354" r="4939" b="9225"/>
          <a:stretch/>
        </p:blipFill>
        <p:spPr bwMode="auto">
          <a:xfrm>
            <a:off x="6438234" y="3811790"/>
            <a:ext cx="2868407" cy="19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rotWithShape="1">
          <a:blip r:embed="rId11" cstate="screen">
            <a:extLst>
              <a:ext uri="{28A0092B-C50C-407E-A947-70E740481C1C}">
                <a14:useLocalDpi xmlns:a14="http://schemas.microsoft.com/office/drawing/2010/main" val="0"/>
              </a:ext>
            </a:extLst>
          </a:blip>
          <a:srcRect l="4410" t="4512" r="54536" b="42231"/>
          <a:stretch/>
        </p:blipFill>
        <p:spPr>
          <a:xfrm>
            <a:off x="13015183" y="763813"/>
            <a:ext cx="2375544" cy="2001186"/>
          </a:xfrm>
          <a:prstGeom prst="rect">
            <a:avLst/>
          </a:prstGeom>
        </p:spPr>
      </p:pic>
      <p:pic>
        <p:nvPicPr>
          <p:cNvPr id="25" name="Picture 2" descr="https://lh4.googleusercontent.com/-B8wkyOua1zo/UZ6WRMUxCWI/AAAAAAAE2ZU/mDaKuNgtZ_k/s720/IMG_8839.jpg"/>
          <p:cNvPicPr>
            <a:picLocks noChangeAspect="1" noChangeArrowheads="1"/>
          </p:cNvPicPr>
          <p:nvPr/>
        </p:nvPicPr>
        <p:blipFill rotWithShape="1">
          <a:blip r:embed="rId12">
            <a:extLst>
              <a:ext uri="{28A0092B-C50C-407E-A947-70E740481C1C}">
                <a14:useLocalDpi xmlns:a14="http://schemas.microsoft.com/office/drawing/2010/main" val="0"/>
              </a:ext>
            </a:extLst>
          </a:blip>
          <a:srcRect l="29626" r="11439" b="38257"/>
          <a:stretch/>
        </p:blipFill>
        <p:spPr bwMode="auto">
          <a:xfrm>
            <a:off x="9427029" y="3806083"/>
            <a:ext cx="2460171" cy="195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Table 25"/>
          <p:cNvGraphicFramePr>
            <a:graphicFrameLocks noGrp="1"/>
          </p:cNvGraphicFramePr>
          <p:nvPr>
            <p:extLst>
              <p:ext uri="{D42A27DB-BD31-4B8C-83A1-F6EECF244321}">
                <p14:modId xmlns:p14="http://schemas.microsoft.com/office/powerpoint/2010/main" val="848602740"/>
              </p:ext>
            </p:extLst>
          </p:nvPr>
        </p:nvGraphicFramePr>
        <p:xfrm>
          <a:off x="8242184" y="5771684"/>
          <a:ext cx="3861543" cy="457200"/>
        </p:xfrm>
        <a:graphic>
          <a:graphicData uri="http://schemas.openxmlformats.org/drawingml/2006/table">
            <a:tbl>
              <a:tblPr firstRow="1" bandRow="1">
                <a:tableStyleId>{F5AB1C69-6EDB-4FF4-983F-18BD219EF322}</a:tableStyleId>
              </a:tblPr>
              <a:tblGrid>
                <a:gridCol w="3861543">
                  <a:extLst>
                    <a:ext uri="{9D8B030D-6E8A-4147-A177-3AD203B41FA5}">
                      <a16:colId xmlns:a16="http://schemas.microsoft.com/office/drawing/2014/main" val="20000"/>
                    </a:ext>
                  </a:extLst>
                </a:gridCol>
              </a:tblGrid>
              <a:tr h="384365">
                <a:tc>
                  <a:txBody>
                    <a:bodyPr/>
                    <a:lstStyle/>
                    <a:p>
                      <a:pPr algn="ctr"/>
                      <a:r>
                        <a:rPr lang="en-US" sz="2400" dirty="0" smtClean="0">
                          <a:solidFill>
                            <a:srgbClr val="26547C"/>
                          </a:solidFill>
                        </a:rPr>
                        <a:t>Policymakers &amp; Researchers</a:t>
                      </a:r>
                      <a:endParaRPr lang="en-US" sz="2400" dirty="0">
                        <a:solidFill>
                          <a:srgbClr val="26547C"/>
                        </a:solidFill>
                      </a:endParaRPr>
                    </a:p>
                  </a:txBody>
                  <a:tcPr>
                    <a:noFill/>
                  </a:tcPr>
                </a:tc>
                <a:extLst>
                  <a:ext uri="{0D108BD9-81ED-4DB2-BD59-A6C34878D82A}">
                    <a16:rowId xmlns:a16="http://schemas.microsoft.com/office/drawing/2014/main" val="10000"/>
                  </a:ext>
                </a:extLst>
              </a:tr>
            </a:tbl>
          </a:graphicData>
        </a:graphic>
      </p:graphicFrame>
      <p:sp>
        <p:nvSpPr>
          <p:cNvPr id="27" name="Rectangle 26"/>
          <p:cNvSpPr/>
          <p:nvPr/>
        </p:nvSpPr>
        <p:spPr>
          <a:xfrm>
            <a:off x="244290" y="6294288"/>
            <a:ext cx="12074338" cy="646331"/>
          </a:xfrm>
          <a:prstGeom prst="rect">
            <a:avLst/>
          </a:prstGeom>
        </p:spPr>
        <p:txBody>
          <a:bodyPr wrap="square">
            <a:spAutoFit/>
          </a:bodyPr>
          <a:lstStyle/>
          <a:p>
            <a:r>
              <a:rPr lang="en-US" dirty="0"/>
              <a:t>A. Bambi Tran, </a:t>
            </a:r>
            <a:r>
              <a:rPr lang="en-US" dirty="0" smtClean="0"/>
              <a:t>Vice President, Regions</a:t>
            </a:r>
            <a:r>
              <a:rPr lang="en-US" dirty="0" smtClean="0"/>
              <a:t>, </a:t>
            </a:r>
            <a:r>
              <a:rPr lang="en-US" dirty="0" smtClean="0"/>
              <a:t>GRID </a:t>
            </a:r>
            <a:r>
              <a:rPr lang="en-US" dirty="0" smtClean="0"/>
              <a:t>Alternatives</a:t>
            </a:r>
            <a:endParaRPr lang="en-US" dirty="0">
              <a:solidFill>
                <a:schemeClr val="bg1"/>
              </a:solidFill>
            </a:endParaRPr>
          </a:p>
          <a:p>
            <a:r>
              <a:rPr lang="en-US" dirty="0">
                <a:solidFill>
                  <a:schemeClr val="bg1"/>
                </a:solidFill>
              </a:rPr>
              <a:t>btran@gridalternatives.org   | </a:t>
            </a:r>
            <a:r>
              <a:rPr lang="en-US" dirty="0" smtClean="0">
                <a:solidFill>
                  <a:schemeClr val="bg1"/>
                </a:solidFill>
              </a:rPr>
              <a:t>  </a:t>
            </a:r>
            <a:r>
              <a:rPr lang="en-US" dirty="0" smtClean="0">
                <a:solidFill>
                  <a:schemeClr val="bg1"/>
                </a:solidFill>
              </a:rPr>
              <a:t>951-471-7045   </a:t>
            </a:r>
            <a:r>
              <a:rPr lang="en-US" dirty="0">
                <a:solidFill>
                  <a:schemeClr val="bg1"/>
                </a:solidFill>
              </a:rPr>
              <a:t>|  </a:t>
            </a:r>
            <a:r>
              <a:rPr lang="en-US" dirty="0" smtClean="0">
                <a:solidFill>
                  <a:schemeClr val="bg1"/>
                </a:solidFill>
              </a:rPr>
              <a:t>gridalternatives.org</a:t>
            </a:r>
            <a:endParaRPr lang="en-US" dirty="0">
              <a:solidFill>
                <a:schemeClr val="bg1"/>
              </a:solidFill>
            </a:endParaRPr>
          </a:p>
        </p:txBody>
      </p:sp>
    </p:spTree>
    <p:extLst>
      <p:ext uri="{BB962C8B-B14F-4D97-AF65-F5344CB8AC3E}">
        <p14:creationId xmlns:p14="http://schemas.microsoft.com/office/powerpoint/2010/main" val="2259103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21802" y="0"/>
            <a:ext cx="7708941" cy="6549212"/>
          </a:xfrm>
          <a:prstGeom prst="rect">
            <a:avLst/>
          </a:prstGeom>
        </p:spPr>
      </p:pic>
      <p:sp>
        <p:nvSpPr>
          <p:cNvPr id="2" name="Slide Number Placeholder 1"/>
          <p:cNvSpPr>
            <a:spLocks noGrp="1"/>
          </p:cNvSpPr>
          <p:nvPr>
            <p:ph type="sldNum" sz="quarter" idx="12"/>
          </p:nvPr>
        </p:nvSpPr>
        <p:spPr/>
        <p:txBody>
          <a:bodyPr/>
          <a:lstStyle/>
          <a:p>
            <a:fld id="{B11BE243-1FFB-4D17-B6B7-919EF3F54D31}" type="slidenum">
              <a:rPr lang="en-US" smtClean="0"/>
              <a:pPr/>
              <a:t>7</a:t>
            </a:fld>
            <a:endParaRPr lang="en-US" dirty="0"/>
          </a:p>
        </p:txBody>
      </p:sp>
      <p:sp>
        <p:nvSpPr>
          <p:cNvPr id="3" name="Content Placeholder 2"/>
          <p:cNvSpPr>
            <a:spLocks noGrp="1"/>
          </p:cNvSpPr>
          <p:nvPr>
            <p:ph sz="half" idx="2"/>
          </p:nvPr>
        </p:nvSpPr>
        <p:spPr>
          <a:xfrm>
            <a:off x="620189" y="1268764"/>
            <a:ext cx="3367983" cy="2715603"/>
          </a:xfrm>
        </p:spPr>
        <p:txBody>
          <a:bodyPr/>
          <a:lstStyle/>
          <a:p>
            <a:r>
              <a:rPr lang="en-US" sz="3200" dirty="0">
                <a:solidFill>
                  <a:srgbClr val="26547C"/>
                </a:solidFill>
              </a:rPr>
              <a:t>a successful transition to clean, renewable energy that includes everyone</a:t>
            </a:r>
            <a:endParaRPr lang="en-US" sz="3200" dirty="0">
              <a:solidFill>
                <a:srgbClr val="26547C"/>
              </a:solidFill>
            </a:endParaRPr>
          </a:p>
        </p:txBody>
      </p:sp>
      <p:sp>
        <p:nvSpPr>
          <p:cNvPr id="4" name="Title 3"/>
          <p:cNvSpPr>
            <a:spLocks noGrp="1"/>
          </p:cNvSpPr>
          <p:nvPr>
            <p:ph type="title"/>
          </p:nvPr>
        </p:nvSpPr>
        <p:spPr>
          <a:xfrm>
            <a:off x="619431" y="574686"/>
            <a:ext cx="3602371" cy="2346712"/>
          </a:xfrm>
        </p:spPr>
        <p:txBody>
          <a:bodyPr/>
          <a:lstStyle/>
          <a:p>
            <a:r>
              <a:rPr lang="en-US" dirty="0" smtClean="0"/>
              <a:t>GRID’s Vision…</a:t>
            </a:r>
            <a:endParaRPr lang="en-US" dirty="0"/>
          </a:p>
        </p:txBody>
      </p:sp>
      <p:sp>
        <p:nvSpPr>
          <p:cNvPr id="5" name="Content Placeholder 4"/>
          <p:cNvSpPr>
            <a:spLocks noGrp="1"/>
          </p:cNvSpPr>
          <p:nvPr>
            <p:ph idx="13"/>
          </p:nvPr>
        </p:nvSpPr>
        <p:spPr>
          <a:xfrm>
            <a:off x="-3868430" y="799489"/>
            <a:ext cx="3367687" cy="5456566"/>
          </a:xfrm>
        </p:spPr>
        <p:txBody>
          <a:bodyPr/>
          <a:lstStyle/>
          <a:p>
            <a:endParaRPr lang="en-US" sz="4000" dirty="0">
              <a:solidFill>
                <a:schemeClr val="accent6">
                  <a:lumMod val="10000"/>
                </a:schemeClr>
              </a:solidFill>
            </a:endParaRPr>
          </a:p>
        </p:txBody>
      </p:sp>
      <p:sp>
        <p:nvSpPr>
          <p:cNvPr id="8" name="Rectangle 7"/>
          <p:cNvSpPr/>
          <p:nvPr/>
        </p:nvSpPr>
        <p:spPr>
          <a:xfrm>
            <a:off x="244290" y="6294288"/>
            <a:ext cx="12074338" cy="646331"/>
          </a:xfrm>
          <a:prstGeom prst="rect">
            <a:avLst/>
          </a:prstGeom>
        </p:spPr>
        <p:txBody>
          <a:bodyPr wrap="square">
            <a:spAutoFit/>
          </a:bodyPr>
          <a:lstStyle/>
          <a:p>
            <a:r>
              <a:rPr lang="en-US" dirty="0"/>
              <a:t>A. Bambi Tran, </a:t>
            </a:r>
            <a:r>
              <a:rPr lang="en-US" dirty="0" smtClean="0"/>
              <a:t>Vice President, Regions</a:t>
            </a:r>
            <a:r>
              <a:rPr lang="en-US" dirty="0" smtClean="0"/>
              <a:t>, </a:t>
            </a:r>
            <a:r>
              <a:rPr lang="en-US" dirty="0" smtClean="0"/>
              <a:t>GRID </a:t>
            </a:r>
            <a:r>
              <a:rPr lang="en-US" dirty="0" smtClean="0"/>
              <a:t>Alternatives</a:t>
            </a:r>
            <a:endParaRPr lang="en-US" dirty="0">
              <a:solidFill>
                <a:schemeClr val="bg1"/>
              </a:solidFill>
            </a:endParaRPr>
          </a:p>
          <a:p>
            <a:r>
              <a:rPr lang="en-US" dirty="0">
                <a:solidFill>
                  <a:schemeClr val="bg1"/>
                </a:solidFill>
              </a:rPr>
              <a:t>btran@gridalternatives.org   | </a:t>
            </a:r>
            <a:r>
              <a:rPr lang="en-US" dirty="0" smtClean="0">
                <a:solidFill>
                  <a:schemeClr val="bg1"/>
                </a:solidFill>
              </a:rPr>
              <a:t>  </a:t>
            </a:r>
            <a:r>
              <a:rPr lang="en-US" dirty="0" smtClean="0">
                <a:solidFill>
                  <a:schemeClr val="bg1"/>
                </a:solidFill>
              </a:rPr>
              <a:t>951-471-7045   </a:t>
            </a:r>
            <a:r>
              <a:rPr lang="en-US" dirty="0">
                <a:solidFill>
                  <a:schemeClr val="bg1"/>
                </a:solidFill>
              </a:rPr>
              <a:t>|  </a:t>
            </a:r>
            <a:r>
              <a:rPr lang="en-US" dirty="0" smtClean="0">
                <a:solidFill>
                  <a:schemeClr val="bg1"/>
                </a:solidFill>
              </a:rPr>
              <a:t>gridalternatives.org</a:t>
            </a:r>
            <a:endParaRPr lang="en-US" dirty="0">
              <a:solidFill>
                <a:schemeClr val="bg1"/>
              </a:solidFill>
            </a:endParaRPr>
          </a:p>
        </p:txBody>
      </p:sp>
      <p:pic>
        <p:nvPicPr>
          <p:cNvPr id="9" name="Content Placeholder 3"/>
          <p:cNvPicPr>
            <a:picLocks noChangeAspect="1"/>
          </p:cNvPicPr>
          <p:nvPr/>
        </p:nvPicPr>
        <p:blipFill rotWithShape="1">
          <a:blip r:embed="rId4" cstate="screen">
            <a:extLst>
              <a:ext uri="{28A0092B-C50C-407E-A947-70E740481C1C}">
                <a14:useLocalDpi xmlns:a14="http://schemas.microsoft.com/office/drawing/2010/main" val="0"/>
              </a:ext>
            </a:extLst>
          </a:blip>
          <a:srcRect t="9318" r="9926"/>
          <a:stretch/>
        </p:blipFill>
        <p:spPr>
          <a:xfrm>
            <a:off x="619431" y="4061642"/>
            <a:ext cx="2855499" cy="2155371"/>
          </a:xfrm>
          <a:prstGeom prst="rect">
            <a:avLst/>
          </a:prstGeom>
        </p:spPr>
      </p:pic>
    </p:spTree>
    <p:extLst>
      <p:ext uri="{BB962C8B-B14F-4D97-AF65-F5344CB8AC3E}">
        <p14:creationId xmlns:p14="http://schemas.microsoft.com/office/powerpoint/2010/main" val="266935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16824" y="1505089"/>
            <a:ext cx="7079876" cy="1109382"/>
          </a:xfrm>
        </p:spPr>
        <p:txBody>
          <a:bodyPr>
            <a:noAutofit/>
          </a:bodyPr>
          <a:lstStyle/>
          <a:p>
            <a:pPr algn="l">
              <a:lnSpc>
                <a:spcPct val="90000"/>
              </a:lnSpc>
              <a:defRPr/>
            </a:pPr>
            <a:r>
              <a:rPr lang="en-US" sz="5241" b="1" dirty="0">
                <a:solidFill>
                  <a:schemeClr val="tx2"/>
                </a:solidFill>
              </a:rPr>
              <a:t>Thank You </a:t>
            </a:r>
            <a:r>
              <a:rPr lang="en-US" sz="5241" b="1" dirty="0" smtClean="0">
                <a:solidFill>
                  <a:schemeClr val="tx2"/>
                </a:solidFill>
              </a:rPr>
              <a:t>&amp; Questions</a:t>
            </a:r>
            <a:endParaRPr lang="en-US" sz="5241" b="1" dirty="0">
              <a:solidFill>
                <a:schemeClr val="tx2"/>
              </a:solidFill>
            </a:endParaRPr>
          </a:p>
        </p:txBody>
      </p:sp>
      <p:pic>
        <p:nvPicPr>
          <p:cNvPr id="60419" name="Picture 2" descr="https://lh3.googleusercontent.com/-g-izIg-kLSU/T8kDXf-8nhI/AAAAAAADXo4/eda--o1MNQo/s720/DSC_0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747" y="3064"/>
            <a:ext cx="1640401" cy="103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descr="https://lh6.googleusercontent.com/-_Zb3o_iD4Yw/T8kCo0BhIAI/AAAAAAADXnY/P_rKLdrhgMs/s720/DSC06563.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10449" y="3064"/>
            <a:ext cx="1559299" cy="103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0" descr="Kim and Family on the roo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247" y="3064"/>
            <a:ext cx="1573165" cy="103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0" descr="https://lh4.googleusercontent.com/-mTEs8hIWuC0/T8kGHfJJTDI/AAAAAAADXus/avqSVr1C3ME/s512/DSC06664.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971269" y="3064"/>
            <a:ext cx="1473013" cy="103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Box 9"/>
          <p:cNvSpPr txBox="1">
            <a:spLocks noChangeArrowheads="1"/>
          </p:cNvSpPr>
          <p:nvPr/>
        </p:nvSpPr>
        <p:spPr bwMode="auto">
          <a:xfrm>
            <a:off x="4761658" y="2724235"/>
            <a:ext cx="6975786" cy="480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indent="-277360">
              <a:spcBef>
                <a:spcPct val="0"/>
              </a:spcBef>
              <a:spcAft>
                <a:spcPts val="291"/>
              </a:spcAft>
              <a:buNone/>
            </a:pPr>
            <a:endParaRPr lang="en-US" b="1" dirty="0" smtClean="0">
              <a:solidFill>
                <a:srgbClr val="26547C"/>
              </a:solidFill>
            </a:endParaRPr>
          </a:p>
          <a:p>
            <a:pPr indent="-277360">
              <a:spcBef>
                <a:spcPct val="0"/>
              </a:spcBef>
              <a:spcAft>
                <a:spcPts val="291"/>
              </a:spcAft>
              <a:buNone/>
            </a:pPr>
            <a:endParaRPr lang="en-US" b="1" dirty="0">
              <a:solidFill>
                <a:srgbClr val="26547C"/>
              </a:solidFill>
            </a:endParaRPr>
          </a:p>
          <a:p>
            <a:pPr indent="-277360">
              <a:spcBef>
                <a:spcPct val="0"/>
              </a:spcBef>
              <a:spcAft>
                <a:spcPts val="291"/>
              </a:spcAft>
              <a:buNone/>
            </a:pPr>
            <a:r>
              <a:rPr lang="en-US" sz="2800" b="1" dirty="0" smtClean="0">
                <a:solidFill>
                  <a:srgbClr val="26547C"/>
                </a:solidFill>
              </a:rPr>
              <a:t>A. Bambi Tran, Vice President, Regions</a:t>
            </a:r>
            <a:endParaRPr lang="en-US" sz="2800" b="1" dirty="0">
              <a:solidFill>
                <a:srgbClr val="26547C"/>
              </a:solidFill>
            </a:endParaRPr>
          </a:p>
          <a:p>
            <a:pPr indent="-277360">
              <a:spcBef>
                <a:spcPct val="0"/>
              </a:spcBef>
              <a:spcAft>
                <a:spcPts val="291"/>
              </a:spcAft>
              <a:buNone/>
            </a:pPr>
            <a:r>
              <a:rPr lang="en-US" sz="2800" b="1" dirty="0">
                <a:solidFill>
                  <a:srgbClr val="26547C"/>
                </a:solidFill>
              </a:rPr>
              <a:t>951-471-7045</a:t>
            </a:r>
          </a:p>
          <a:p>
            <a:pPr indent="-277360">
              <a:spcBef>
                <a:spcPct val="0"/>
              </a:spcBef>
              <a:spcAft>
                <a:spcPts val="291"/>
              </a:spcAft>
              <a:buNone/>
            </a:pPr>
            <a:r>
              <a:rPr lang="en-US" sz="2800" b="1" dirty="0">
                <a:solidFill>
                  <a:srgbClr val="26547C"/>
                </a:solidFill>
              </a:rPr>
              <a:t>btran@gridalternatives.org </a:t>
            </a:r>
            <a:endParaRPr lang="en-US" sz="2800" b="1" dirty="0" smtClean="0">
              <a:solidFill>
                <a:srgbClr val="26547C"/>
              </a:solidFill>
            </a:endParaRPr>
          </a:p>
          <a:p>
            <a:pPr indent="-277360">
              <a:spcBef>
                <a:spcPct val="0"/>
              </a:spcBef>
              <a:spcAft>
                <a:spcPts val="291"/>
              </a:spcAft>
              <a:buNone/>
            </a:pPr>
            <a:endParaRPr lang="en-US" sz="2800" b="1" dirty="0">
              <a:solidFill>
                <a:srgbClr val="26547C"/>
              </a:solidFill>
            </a:endParaRPr>
          </a:p>
          <a:p>
            <a:pPr indent="-277360">
              <a:spcBef>
                <a:spcPct val="0"/>
              </a:spcBef>
              <a:spcAft>
                <a:spcPts val="291"/>
              </a:spcAft>
              <a:buNone/>
            </a:pPr>
            <a:r>
              <a:rPr lang="en-US" sz="4000" b="1" dirty="0">
                <a:solidFill>
                  <a:srgbClr val="26547C"/>
                </a:solidFill>
              </a:rPr>
              <a:t>gridalternatives.org</a:t>
            </a:r>
          </a:p>
          <a:p>
            <a:pPr indent="-277360">
              <a:spcBef>
                <a:spcPct val="0"/>
              </a:spcBef>
              <a:spcAft>
                <a:spcPts val="291"/>
              </a:spcAft>
              <a:buNone/>
            </a:pPr>
            <a:endParaRPr lang="en-US" sz="2800" b="1" dirty="0">
              <a:solidFill>
                <a:srgbClr val="26547C"/>
              </a:solidFill>
            </a:endParaRPr>
          </a:p>
          <a:p>
            <a:pPr indent="-277360">
              <a:spcBef>
                <a:spcPct val="0"/>
              </a:spcBef>
              <a:spcAft>
                <a:spcPts val="291"/>
              </a:spcAft>
              <a:buNone/>
            </a:pPr>
            <a:endParaRPr lang="en-US" sz="971" b="1" dirty="0">
              <a:solidFill>
                <a:srgbClr val="26547C"/>
              </a:solidFill>
            </a:endParaRPr>
          </a:p>
          <a:p>
            <a:pPr>
              <a:lnSpc>
                <a:spcPct val="90000"/>
              </a:lnSpc>
              <a:spcBef>
                <a:spcPct val="0"/>
              </a:spcBef>
              <a:buNone/>
              <a:defRPr/>
            </a:pPr>
            <a:endParaRPr lang="en-US" sz="706" b="1" dirty="0">
              <a:solidFill>
                <a:srgbClr val="26547C"/>
              </a:solidFill>
            </a:endParaRPr>
          </a:p>
          <a:p>
            <a:pPr>
              <a:lnSpc>
                <a:spcPct val="90000"/>
              </a:lnSpc>
              <a:spcBef>
                <a:spcPct val="0"/>
              </a:spcBef>
              <a:buNone/>
              <a:defRPr/>
            </a:pPr>
            <a:endParaRPr lang="en-US" sz="927" b="1" dirty="0">
              <a:solidFill>
                <a:srgbClr val="26547C"/>
              </a:solidFill>
            </a:endParaRPr>
          </a:p>
          <a:p>
            <a:pPr>
              <a:spcBef>
                <a:spcPct val="0"/>
              </a:spcBef>
              <a:spcAft>
                <a:spcPts val="291"/>
              </a:spcAft>
              <a:buNone/>
            </a:pPr>
            <a:endParaRPr lang="en-US" sz="1553" b="1" dirty="0">
              <a:solidFill>
                <a:srgbClr val="26547C"/>
              </a:solidFill>
            </a:endParaRPr>
          </a:p>
        </p:txBody>
      </p:sp>
      <p:pic>
        <p:nvPicPr>
          <p:cNvPr id="60425" name="Picture 4"/>
          <p:cNvPicPr>
            <a:picLocks noChangeAspect="1"/>
          </p:cNvPicPr>
          <p:nvPr/>
        </p:nvPicPr>
        <p:blipFill>
          <a:blip r:embed="rId7" cstate="screen">
            <a:extLst>
              <a:ext uri="{28A0092B-C50C-407E-A947-70E740481C1C}">
                <a14:useLocalDpi xmlns:a14="http://schemas.microsoft.com/office/drawing/2010/main" val="0"/>
              </a:ext>
            </a:extLst>
          </a:blip>
          <a:srcRect l="12566" t="6354"/>
          <a:stretch>
            <a:fillRect/>
          </a:stretch>
        </p:blipFill>
        <p:spPr bwMode="auto">
          <a:xfrm>
            <a:off x="287150" y="1015250"/>
            <a:ext cx="4043887" cy="288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12143" t="4524" r="10953" b="18985"/>
          <a:stretch/>
        </p:blipFill>
        <p:spPr bwMode="auto">
          <a:xfrm>
            <a:off x="287149" y="3802004"/>
            <a:ext cx="4043887" cy="28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9" cstate="screen">
            <a:extLst>
              <a:ext uri="{28A0092B-C50C-407E-A947-70E740481C1C}">
                <a14:useLocalDpi xmlns:a14="http://schemas.microsoft.com/office/drawing/2010/main" val="0"/>
              </a:ext>
            </a:extLst>
          </a:blip>
          <a:srcRect l="28283" t="8540" r="6765" b="7561"/>
          <a:stretch/>
        </p:blipFill>
        <p:spPr>
          <a:xfrm>
            <a:off x="1841068" y="3064"/>
            <a:ext cx="1202635" cy="1035424"/>
          </a:xfrm>
          <a:prstGeom prst="rect">
            <a:avLst/>
          </a:prstGeom>
        </p:spPr>
      </p:pic>
      <p:pic>
        <p:nvPicPr>
          <p:cNvPr id="11" name="Picture 10"/>
          <p:cNvPicPr>
            <a:picLocks noChangeAspect="1"/>
          </p:cNvPicPr>
          <p:nvPr/>
        </p:nvPicPr>
        <p:blipFill rotWithShape="1">
          <a:blip r:embed="rId10" cstate="screen">
            <a:extLst>
              <a:ext uri="{28A0092B-C50C-407E-A947-70E740481C1C}">
                <a14:useLocalDpi xmlns:a14="http://schemas.microsoft.com/office/drawing/2010/main" val="0"/>
              </a:ext>
            </a:extLst>
          </a:blip>
          <a:srcRect l="12553" t="-187" r="12599" b="2784"/>
          <a:stretch/>
        </p:blipFill>
        <p:spPr>
          <a:xfrm>
            <a:off x="3043703" y="3064"/>
            <a:ext cx="1166746" cy="1035424"/>
          </a:xfrm>
          <a:prstGeom prst="rect">
            <a:avLst/>
          </a:prstGeom>
        </p:spPr>
      </p:pic>
      <p:pic>
        <p:nvPicPr>
          <p:cNvPr id="12" name="Picture 2" descr="http://farm8.staticflickr.com/7295/10952544354_b22b1d55f3_b.jp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288691" y="3064"/>
            <a:ext cx="1552377" cy="1035424"/>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p:cNvPicPr>
            <a:picLocks noChangeAspect="1"/>
          </p:cNvPicPr>
          <p:nvPr/>
        </p:nvPicPr>
        <p:blipFill rotWithShape="1">
          <a:blip r:embed="rId12" cstate="screen">
            <a:extLst>
              <a:ext uri="{28A0092B-C50C-407E-A947-70E740481C1C}">
                <a14:useLocalDpi xmlns:a14="http://schemas.microsoft.com/office/drawing/2010/main" val="0"/>
              </a:ext>
            </a:extLst>
          </a:blip>
          <a:srcRect t="9318"/>
          <a:stretch/>
        </p:blipFill>
        <p:spPr>
          <a:xfrm>
            <a:off x="-4308218" y="-359905"/>
            <a:ext cx="4043887" cy="2750310"/>
          </a:xfrm>
          <a:prstGeom prst="rect">
            <a:avLst/>
          </a:prstGeom>
        </p:spPr>
      </p:pic>
      <p:pic>
        <p:nvPicPr>
          <p:cNvPr id="14" name="Picture 1"/>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0444282" y="3064"/>
            <a:ext cx="1293162" cy="105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737600" y="6604324"/>
            <a:ext cx="2844800" cy="365125"/>
          </a:xfrm>
        </p:spPr>
        <p:txBody>
          <a:bodyPr/>
          <a:lstStyle/>
          <a:p>
            <a:pPr>
              <a:defRPr/>
            </a:pPr>
            <a:fld id="{4EA74F28-1680-4611-93E4-EF2F604CAB41}" type="slidenum">
              <a:rPr lang="en-US" altLang="en-US" sz="1400" smtClean="0">
                <a:solidFill>
                  <a:srgbClr val="A0C8B4"/>
                </a:solidFill>
              </a:rPr>
              <a:pPr>
                <a:defRPr/>
              </a:pPr>
              <a:t>8</a:t>
            </a:fld>
            <a:endParaRPr lang="en-US" altLang="en-US" sz="1400" dirty="0">
              <a:solidFill>
                <a:srgbClr val="A0C8B4"/>
              </a:solidFill>
            </a:endParaRPr>
          </a:p>
        </p:txBody>
      </p:sp>
      <p:pic>
        <p:nvPicPr>
          <p:cNvPr id="17" name="Picture 16"/>
          <p:cNvPicPr>
            <a:picLocks noChangeAspect="1"/>
          </p:cNvPicPr>
          <p:nvPr/>
        </p:nvPicPr>
        <p:blipFill>
          <a:blip r:embed="rId14"/>
          <a:stretch>
            <a:fillRect/>
          </a:stretch>
        </p:blipFill>
        <p:spPr>
          <a:xfrm>
            <a:off x="-7725424" y="4024798"/>
            <a:ext cx="4043888" cy="2833202"/>
          </a:xfrm>
          <a:prstGeom prst="rect">
            <a:avLst/>
          </a:prstGeom>
        </p:spPr>
      </p:pic>
    </p:spTree>
    <p:extLst>
      <p:ext uri="{BB962C8B-B14F-4D97-AF65-F5344CB8AC3E}">
        <p14:creationId xmlns:p14="http://schemas.microsoft.com/office/powerpoint/2010/main" val="3852916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793C"/>
      </a:dk1>
      <a:lt1>
        <a:sysClr val="window" lastClr="FFFFFF"/>
      </a:lt1>
      <a:dk2>
        <a:srgbClr val="363636"/>
      </a:dk2>
      <a:lt2>
        <a:srgbClr val="A0C8B4"/>
      </a:lt2>
      <a:accent1>
        <a:srgbClr val="26547C"/>
      </a:accent1>
      <a:accent2>
        <a:srgbClr val="7F7F7F"/>
      </a:accent2>
      <a:accent3>
        <a:srgbClr val="FBAB18"/>
      </a:accent3>
      <a:accent4>
        <a:srgbClr val="FFE119"/>
      </a:accent4>
      <a:accent5>
        <a:srgbClr val="709302"/>
      </a:accent5>
      <a:accent6>
        <a:srgbClr val="D0CECE"/>
      </a:accent6>
      <a:hlink>
        <a:srgbClr val="26547C"/>
      </a:hlink>
      <a:folHlink>
        <a:srgbClr val="954F72"/>
      </a:folHlink>
    </a:clrScheme>
    <a:fontScheme name="GRID 2016">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GRID Template.potx" id="{0F3EE17D-799A-4407-BB53-D406C09E2B02}" vid="{8531DF12-1571-4BFE-BDE4-6BD419AB41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GRID Template</Template>
  <TotalTime>2269</TotalTime>
  <Words>396</Words>
  <Application>Microsoft Office PowerPoint</Application>
  <PresentationFormat>Widescreen</PresentationFormat>
  <Paragraphs>70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Myriad Pro</vt:lpstr>
      <vt:lpstr>Office Theme</vt:lpstr>
      <vt:lpstr>Building Community,  One Rooftop at a Time</vt:lpstr>
      <vt:lpstr>PowerPoint Presentation</vt:lpstr>
      <vt:lpstr>PowerPoint Presentation</vt:lpstr>
      <vt:lpstr>Pat &amp;  Sarah</vt:lpstr>
      <vt:lpstr>Pancho</vt:lpstr>
      <vt:lpstr>The GRID Community</vt:lpstr>
      <vt:lpstr>GRID’s Vision…</vt:lpstr>
      <vt:lpstr>Thank You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Outreach, Marketing, and Solar Financing</dc:title>
  <dc:creator>Tatiana Torres</dc:creator>
  <cp:lastModifiedBy>Bambi Tran</cp:lastModifiedBy>
  <cp:revision>138</cp:revision>
  <dcterms:created xsi:type="dcterms:W3CDTF">2017-03-21T18:39:09Z</dcterms:created>
  <dcterms:modified xsi:type="dcterms:W3CDTF">2019-04-12T13:02:57Z</dcterms:modified>
</cp:coreProperties>
</file>