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69" r:id="rId3"/>
    <p:sldId id="257" r:id="rId4"/>
    <p:sldId id="259" r:id="rId5"/>
    <p:sldId id="260" r:id="rId6"/>
    <p:sldId id="261" r:id="rId7"/>
    <p:sldId id="271" r:id="rId8"/>
    <p:sldId id="262" r:id="rId9"/>
    <p:sldId id="272" r:id="rId10"/>
    <p:sldId id="263" r:id="rId11"/>
    <p:sldId id="274" r:id="rId12"/>
    <p:sldId id="264" r:id="rId13"/>
    <p:sldId id="265" r:id="rId14"/>
    <p:sldId id="270" r:id="rId15"/>
    <p:sldId id="275" r:id="rId16"/>
    <p:sldId id="276" r:id="rId17"/>
    <p:sldId id="266" r:id="rId18"/>
    <p:sldId id="267" r:id="rId19"/>
    <p:sldId id="277" r:id="rId20"/>
    <p:sldId id="278" r:id="rId2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72691" algn="l" rtl="0" fontAlgn="base">
      <a:spcBef>
        <a:spcPct val="0"/>
      </a:spcBef>
      <a:spcAft>
        <a:spcPct val="0"/>
      </a:spcAft>
      <a:defRPr kern="1200">
        <a:solidFill>
          <a:schemeClr val="tx1"/>
        </a:solidFill>
        <a:latin typeface="Arial" charset="0"/>
        <a:ea typeface="+mn-ea"/>
        <a:cs typeface="+mn-cs"/>
      </a:defRPr>
    </a:lvl2pPr>
    <a:lvl3pPr marL="945384" algn="l" rtl="0" fontAlgn="base">
      <a:spcBef>
        <a:spcPct val="0"/>
      </a:spcBef>
      <a:spcAft>
        <a:spcPct val="0"/>
      </a:spcAft>
      <a:defRPr kern="1200">
        <a:solidFill>
          <a:schemeClr val="tx1"/>
        </a:solidFill>
        <a:latin typeface="Arial" charset="0"/>
        <a:ea typeface="+mn-ea"/>
        <a:cs typeface="+mn-cs"/>
      </a:defRPr>
    </a:lvl3pPr>
    <a:lvl4pPr marL="1418075" algn="l" rtl="0" fontAlgn="base">
      <a:spcBef>
        <a:spcPct val="0"/>
      </a:spcBef>
      <a:spcAft>
        <a:spcPct val="0"/>
      </a:spcAft>
      <a:defRPr kern="1200">
        <a:solidFill>
          <a:schemeClr val="tx1"/>
        </a:solidFill>
        <a:latin typeface="Arial" charset="0"/>
        <a:ea typeface="+mn-ea"/>
        <a:cs typeface="+mn-cs"/>
      </a:defRPr>
    </a:lvl4pPr>
    <a:lvl5pPr marL="1890765" algn="l" rtl="0" fontAlgn="base">
      <a:spcBef>
        <a:spcPct val="0"/>
      </a:spcBef>
      <a:spcAft>
        <a:spcPct val="0"/>
      </a:spcAft>
      <a:defRPr kern="1200">
        <a:solidFill>
          <a:schemeClr val="tx1"/>
        </a:solidFill>
        <a:latin typeface="Arial" charset="0"/>
        <a:ea typeface="+mn-ea"/>
        <a:cs typeface="+mn-cs"/>
      </a:defRPr>
    </a:lvl5pPr>
    <a:lvl6pPr marL="2363457" algn="l" defTabSz="945384" rtl="0" eaLnBrk="1" latinLnBrk="0" hangingPunct="1">
      <a:defRPr kern="1200">
        <a:solidFill>
          <a:schemeClr val="tx1"/>
        </a:solidFill>
        <a:latin typeface="Arial" charset="0"/>
        <a:ea typeface="+mn-ea"/>
        <a:cs typeface="+mn-cs"/>
      </a:defRPr>
    </a:lvl6pPr>
    <a:lvl7pPr marL="2836148" algn="l" defTabSz="945384" rtl="0" eaLnBrk="1" latinLnBrk="0" hangingPunct="1">
      <a:defRPr kern="1200">
        <a:solidFill>
          <a:schemeClr val="tx1"/>
        </a:solidFill>
        <a:latin typeface="Arial" charset="0"/>
        <a:ea typeface="+mn-ea"/>
        <a:cs typeface="+mn-cs"/>
      </a:defRPr>
    </a:lvl7pPr>
    <a:lvl8pPr marL="3308840" algn="l" defTabSz="945384" rtl="0" eaLnBrk="1" latinLnBrk="0" hangingPunct="1">
      <a:defRPr kern="1200">
        <a:solidFill>
          <a:schemeClr val="tx1"/>
        </a:solidFill>
        <a:latin typeface="Arial" charset="0"/>
        <a:ea typeface="+mn-ea"/>
        <a:cs typeface="+mn-cs"/>
      </a:defRPr>
    </a:lvl8pPr>
    <a:lvl9pPr marL="3781531" algn="l" defTabSz="94538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CF8"/>
    <a:srgbClr val="F6BC13"/>
    <a:srgbClr val="000000"/>
    <a:srgbClr val="F7B10B"/>
    <a:srgbClr val="1C61B2"/>
    <a:srgbClr val="186BF6"/>
    <a:srgbClr val="498AF1"/>
    <a:srgbClr val="0F65FA"/>
    <a:srgbClr val="F6BC14"/>
    <a:srgbClr val="3B68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9" d="100"/>
          <a:sy n="139" d="100"/>
        </p:scale>
        <p:origin x="726" y="132"/>
      </p:cViewPr>
      <p:guideLst>
        <p:guide orient="horz" pos="1620"/>
        <p:guide pos="2880"/>
      </p:guideLst>
    </p:cSldViewPr>
  </p:slideViewPr>
  <p:notesTextViewPr>
    <p:cViewPr>
      <p:scale>
        <a:sx n="100" d="100"/>
        <a:sy n="100" d="100"/>
      </p:scale>
      <p:origin x="0" y="0"/>
    </p:cViewPr>
  </p:notesTextViewPr>
  <p:notesViewPr>
    <p:cSldViewPr>
      <p:cViewPr varScale="1">
        <p:scale>
          <a:sx n="85" d="100"/>
          <a:sy n="85" d="100"/>
        </p:scale>
        <p:origin x="38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17BCE2F-D61D-4E62-9703-CE4355CD4BE1}" type="datetimeFigureOut">
              <a:rPr lang="en-US"/>
              <a:pPr>
                <a:defRPr/>
              </a:pPr>
              <a:t>4/8/2019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F89C0AE-FA5D-4CAC-A347-B98AF004D18F}" type="slidenum">
              <a:rPr lang="en-US"/>
              <a:pPr>
                <a:defRPr/>
              </a:pPr>
              <a:t>‹#›</a:t>
            </a:fld>
            <a:endParaRPr lang="en-US"/>
          </a:p>
        </p:txBody>
      </p:sp>
    </p:spTree>
    <p:extLst>
      <p:ext uri="{BB962C8B-B14F-4D97-AF65-F5344CB8AC3E}">
        <p14:creationId xmlns:p14="http://schemas.microsoft.com/office/powerpoint/2010/main" val="42377627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1A9F68A-0DBD-43D5-954F-5B0E34CD104D}" type="datetimeFigureOut">
              <a:rPr lang="en-US"/>
              <a:pPr>
                <a:defRPr/>
              </a:pPr>
              <a:t>4/8/2019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B3FFB0F-448F-4553-814C-95956908CAC5}" type="slidenum">
              <a:rPr lang="en-US"/>
              <a:pPr>
                <a:defRPr/>
              </a:pPr>
              <a:t>‹#›</a:t>
            </a:fld>
            <a:endParaRPr lang="en-US"/>
          </a:p>
        </p:txBody>
      </p:sp>
    </p:spTree>
    <p:extLst>
      <p:ext uri="{BB962C8B-B14F-4D97-AF65-F5344CB8AC3E}">
        <p14:creationId xmlns:p14="http://schemas.microsoft.com/office/powerpoint/2010/main" val="3521994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45" kern="1200">
        <a:solidFill>
          <a:schemeClr val="tx1"/>
        </a:solidFill>
        <a:latin typeface="+mn-lt"/>
        <a:ea typeface="+mn-ea"/>
        <a:cs typeface="+mn-cs"/>
      </a:defRPr>
    </a:lvl1pPr>
    <a:lvl2pPr marL="472691" algn="l" rtl="0" eaLnBrk="0" fontAlgn="base" hangingPunct="0">
      <a:spcBef>
        <a:spcPct val="30000"/>
      </a:spcBef>
      <a:spcAft>
        <a:spcPct val="0"/>
      </a:spcAft>
      <a:defRPr sz="1245" kern="1200">
        <a:solidFill>
          <a:schemeClr val="tx1"/>
        </a:solidFill>
        <a:latin typeface="+mn-lt"/>
        <a:ea typeface="+mn-ea"/>
        <a:cs typeface="+mn-cs"/>
      </a:defRPr>
    </a:lvl2pPr>
    <a:lvl3pPr marL="945384" algn="l" rtl="0" eaLnBrk="0" fontAlgn="base" hangingPunct="0">
      <a:spcBef>
        <a:spcPct val="30000"/>
      </a:spcBef>
      <a:spcAft>
        <a:spcPct val="0"/>
      </a:spcAft>
      <a:defRPr sz="1245" kern="1200">
        <a:solidFill>
          <a:schemeClr val="tx1"/>
        </a:solidFill>
        <a:latin typeface="+mn-lt"/>
        <a:ea typeface="+mn-ea"/>
        <a:cs typeface="+mn-cs"/>
      </a:defRPr>
    </a:lvl3pPr>
    <a:lvl4pPr marL="1418075" algn="l" rtl="0" eaLnBrk="0" fontAlgn="base" hangingPunct="0">
      <a:spcBef>
        <a:spcPct val="30000"/>
      </a:spcBef>
      <a:spcAft>
        <a:spcPct val="0"/>
      </a:spcAft>
      <a:defRPr sz="1245" kern="1200">
        <a:solidFill>
          <a:schemeClr val="tx1"/>
        </a:solidFill>
        <a:latin typeface="+mn-lt"/>
        <a:ea typeface="+mn-ea"/>
        <a:cs typeface="+mn-cs"/>
      </a:defRPr>
    </a:lvl4pPr>
    <a:lvl5pPr marL="1890765" algn="l" rtl="0" eaLnBrk="0" fontAlgn="base" hangingPunct="0">
      <a:spcBef>
        <a:spcPct val="30000"/>
      </a:spcBef>
      <a:spcAft>
        <a:spcPct val="0"/>
      </a:spcAft>
      <a:defRPr sz="1245" kern="1200">
        <a:solidFill>
          <a:schemeClr val="tx1"/>
        </a:solidFill>
        <a:latin typeface="+mn-lt"/>
        <a:ea typeface="+mn-ea"/>
        <a:cs typeface="+mn-cs"/>
      </a:defRPr>
    </a:lvl5pPr>
    <a:lvl6pPr marL="2363457" algn="l" defTabSz="945384" rtl="0" eaLnBrk="1" latinLnBrk="0" hangingPunct="1">
      <a:defRPr sz="1245" kern="1200">
        <a:solidFill>
          <a:schemeClr val="tx1"/>
        </a:solidFill>
        <a:latin typeface="+mn-lt"/>
        <a:ea typeface="+mn-ea"/>
        <a:cs typeface="+mn-cs"/>
      </a:defRPr>
    </a:lvl6pPr>
    <a:lvl7pPr marL="2836148" algn="l" defTabSz="945384" rtl="0" eaLnBrk="1" latinLnBrk="0" hangingPunct="1">
      <a:defRPr sz="1245" kern="1200">
        <a:solidFill>
          <a:schemeClr val="tx1"/>
        </a:solidFill>
        <a:latin typeface="+mn-lt"/>
        <a:ea typeface="+mn-ea"/>
        <a:cs typeface="+mn-cs"/>
      </a:defRPr>
    </a:lvl7pPr>
    <a:lvl8pPr marL="3308840" algn="l" defTabSz="945384" rtl="0" eaLnBrk="1" latinLnBrk="0" hangingPunct="1">
      <a:defRPr sz="1245" kern="1200">
        <a:solidFill>
          <a:schemeClr val="tx1"/>
        </a:solidFill>
        <a:latin typeface="+mn-lt"/>
        <a:ea typeface="+mn-ea"/>
        <a:cs typeface="+mn-cs"/>
      </a:defRPr>
    </a:lvl8pPr>
    <a:lvl9pPr marL="3781531" algn="l" defTabSz="945384" rtl="0" eaLnBrk="1" latinLnBrk="0" hangingPunct="1">
      <a:defRPr sz="124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1B3FFB0F-448F-4553-814C-95956908CAC5}" type="slidenum">
              <a:rPr lang="en-US" smtClean="0"/>
              <a:pPr>
                <a:defRPr/>
              </a:pPr>
              <a:t>1</a:t>
            </a:fld>
            <a:endParaRPr lang="en-US"/>
          </a:p>
        </p:txBody>
      </p:sp>
    </p:spTree>
    <p:extLst>
      <p:ext uri="{BB962C8B-B14F-4D97-AF65-F5344CB8AC3E}">
        <p14:creationId xmlns:p14="http://schemas.microsoft.com/office/powerpoint/2010/main" val="162101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Rectangle 2"/>
          <p:cNvSpPr/>
          <p:nvPr userDrawn="1"/>
        </p:nvSpPr>
        <p:spPr>
          <a:xfrm>
            <a:off x="1432169" y="4634551"/>
            <a:ext cx="5889678" cy="179806"/>
          </a:xfrm>
          <a:prstGeom prst="rect">
            <a:avLst/>
          </a:prstGeom>
        </p:spPr>
        <p:txBody>
          <a:bodyPr wrap="square" lIns="44591" tIns="22295" rIns="44591" bIns="22295">
            <a:spAutoFit/>
          </a:bodyPr>
          <a:lstStyle/>
          <a:p>
            <a:pPr algn="ctr"/>
            <a:r>
              <a:rPr lang="en-US" sz="876" b="1" dirty="0" smtClean="0">
                <a:solidFill>
                  <a:srgbClr val="1C61B2"/>
                </a:solidFill>
              </a:rPr>
              <a:t>2019 Energy Storage Technologies and Applications</a:t>
            </a:r>
            <a:r>
              <a:rPr lang="en-US" sz="876" b="1" baseline="0" dirty="0" smtClean="0">
                <a:solidFill>
                  <a:srgbClr val="1C61B2"/>
                </a:solidFill>
              </a:rPr>
              <a:t> Conference</a:t>
            </a:r>
            <a:r>
              <a:rPr lang="en-US" sz="876" b="1" dirty="0" smtClean="0">
                <a:solidFill>
                  <a:srgbClr val="1C61B2"/>
                </a:solidFill>
              </a:rPr>
              <a:t>, </a:t>
            </a:r>
            <a:r>
              <a:rPr lang="en-US" sz="876" b="1" kern="1200" dirty="0" smtClean="0">
                <a:solidFill>
                  <a:srgbClr val="1C61B2"/>
                </a:solidFill>
                <a:latin typeface="Arial" charset="0"/>
                <a:ea typeface="+mn-ea"/>
                <a:cs typeface="+mn-cs"/>
              </a:rPr>
              <a:t>Riverside, California</a:t>
            </a:r>
            <a:endParaRPr lang="en-US" sz="876" b="1" kern="1200" dirty="0">
              <a:solidFill>
                <a:srgbClr val="1C61B2"/>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5730156" y="-325896"/>
            <a:ext cx="2022052" cy="1625780"/>
          </a:xfrm>
          <a:prstGeom prst="rect">
            <a:avLst/>
          </a:prstGeom>
          <a:solidFill>
            <a:schemeClr val="bg1"/>
          </a:solidFill>
          <a:ln>
            <a:noFill/>
            <a:round/>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Content Placeholder 4"/>
          <p:cNvSpPr>
            <a:spLocks noGrp="1"/>
          </p:cNvSpPr>
          <p:nvPr>
            <p:ph idx="13"/>
          </p:nvPr>
        </p:nvSpPr>
        <p:spPr>
          <a:xfrm>
            <a:off x="628653" y="1369219"/>
            <a:ext cx="7922683" cy="3263504"/>
          </a:xfrm>
        </p:spPr>
        <p:txBody>
          <a:bodyPr/>
          <a:lstStyle/>
          <a:p>
            <a:endParaRPr lang="en-US" dirty="0">
              <a:latin typeface="Arial Narrow" panose="020B0606020202030204" pitchFamily="34" charset="0"/>
            </a:endParaRPr>
          </a:p>
        </p:txBody>
      </p:sp>
      <p:sp>
        <p:nvSpPr>
          <p:cNvPr id="11" name="Title 1"/>
          <p:cNvSpPr>
            <a:spLocks noGrp="1"/>
          </p:cNvSpPr>
          <p:nvPr>
            <p:ph type="title"/>
          </p:nvPr>
        </p:nvSpPr>
        <p:spPr>
          <a:xfrm>
            <a:off x="623937" y="143186"/>
            <a:ext cx="7886700" cy="687620"/>
          </a:xfrm>
        </p:spPr>
        <p:txBody>
          <a:bodyPr>
            <a:normAutofit/>
          </a:bodyPr>
          <a:lstStyle>
            <a:lvl1pPr>
              <a:defRPr sz="2250">
                <a:solidFill>
                  <a:schemeClr val="accent5">
                    <a:lumMod val="75000"/>
                  </a:schemeClr>
                </a:solidFill>
                <a:latin typeface="Adobe Gothic Std B" panose="020B0800000000000000" pitchFamily="34" charset="-128"/>
                <a:ea typeface="Adobe Gothic Std B" panose="020B0800000000000000" pitchFamily="34" charset="-128"/>
              </a:defRPr>
            </a:lvl1pPr>
          </a:lstStyle>
          <a:p>
            <a:r>
              <a:rPr lang="en-US" dirty="0"/>
              <a:t>Click to edit Master title style</a:t>
            </a:r>
          </a:p>
        </p:txBody>
      </p:sp>
    </p:spTree>
    <p:extLst>
      <p:ext uri="{BB962C8B-B14F-4D97-AF65-F5344CB8AC3E}">
        <p14:creationId xmlns:p14="http://schemas.microsoft.com/office/powerpoint/2010/main" val="1225406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5730156" y="-325896"/>
            <a:ext cx="2022052" cy="1625780"/>
          </a:xfrm>
          <a:prstGeom prst="rect">
            <a:avLst/>
          </a:prstGeom>
          <a:solidFill>
            <a:schemeClr val="bg1"/>
          </a:solidFill>
          <a:ln>
            <a:noFill/>
            <a:round/>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Content Placeholder 4"/>
          <p:cNvSpPr>
            <a:spLocks noGrp="1"/>
          </p:cNvSpPr>
          <p:nvPr>
            <p:ph idx="13"/>
          </p:nvPr>
        </p:nvSpPr>
        <p:spPr>
          <a:xfrm>
            <a:off x="628653" y="1369219"/>
            <a:ext cx="7922683" cy="3263504"/>
          </a:xfrm>
        </p:spPr>
        <p:txBody>
          <a:bodyPr/>
          <a:lstStyle/>
          <a:p>
            <a:endParaRPr lang="en-US" dirty="0">
              <a:latin typeface="Arial Narrow" panose="020B0606020202030204" pitchFamily="34" charset="0"/>
            </a:endParaRPr>
          </a:p>
        </p:txBody>
      </p:sp>
      <p:sp>
        <p:nvSpPr>
          <p:cNvPr id="11" name="Title 1"/>
          <p:cNvSpPr>
            <a:spLocks noGrp="1"/>
          </p:cNvSpPr>
          <p:nvPr>
            <p:ph type="title"/>
          </p:nvPr>
        </p:nvSpPr>
        <p:spPr>
          <a:xfrm>
            <a:off x="623937" y="143186"/>
            <a:ext cx="7886700" cy="687620"/>
          </a:xfrm>
        </p:spPr>
        <p:txBody>
          <a:bodyPr>
            <a:normAutofit/>
          </a:bodyPr>
          <a:lstStyle>
            <a:lvl1pPr>
              <a:defRPr sz="2250">
                <a:solidFill>
                  <a:schemeClr val="accent5">
                    <a:lumMod val="75000"/>
                  </a:schemeClr>
                </a:solidFill>
                <a:latin typeface="Adobe Gothic Std B" panose="020B0800000000000000" pitchFamily="34" charset="-128"/>
                <a:ea typeface="Adobe Gothic Std B" panose="020B0800000000000000" pitchFamily="34" charset="-128"/>
              </a:defRPr>
            </a:lvl1pPr>
          </a:lstStyle>
          <a:p>
            <a:r>
              <a:rPr lang="en-US" dirty="0"/>
              <a:t>Click to edit Master title style</a:t>
            </a:r>
          </a:p>
        </p:txBody>
      </p:sp>
    </p:spTree>
    <p:extLst>
      <p:ext uri="{BB962C8B-B14F-4D97-AF65-F5344CB8AC3E}">
        <p14:creationId xmlns:p14="http://schemas.microsoft.com/office/powerpoint/2010/main" val="345846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59479" y="373423"/>
            <a:ext cx="4736108" cy="889958"/>
          </a:xfrm>
          <a:prstGeom prst="rect">
            <a:avLst/>
          </a:prstGeom>
          <a:noFill/>
          <a:ln w="9525">
            <a:noFill/>
            <a:miter lim="800000"/>
            <a:headEnd/>
            <a:tailEnd/>
          </a:ln>
        </p:spPr>
        <p:txBody>
          <a:bodyPr vert="horz" wrap="square" lIns="417634" tIns="208817" rIns="417634" bIns="208817" numCol="1" anchor="ctr" anchorCtr="0" compatLnSpc="1">
            <a:prstTxWarp prst="textNoShape">
              <a:avLst/>
            </a:prstTxWarp>
          </a:bodyPr>
          <a:lstStyle/>
          <a:p>
            <a:pPr lvl="0"/>
            <a:r>
              <a:rPr lang="en-US" dirty="0"/>
              <a:t>Click to edit Master title style</a:t>
            </a:r>
          </a:p>
        </p:txBody>
      </p:sp>
      <p:pic>
        <p:nvPicPr>
          <p:cNvPr id="18" name="Picture 17"/>
          <p:cNvPicPr>
            <a:picLocks noChangeAspect="1"/>
          </p:cNvPicPr>
          <p:nvPr userDrawn="1"/>
        </p:nvPicPr>
        <p:blipFill rotWithShape="1">
          <a:blip r:embed="rId5"/>
          <a:srcRect l="8230"/>
          <a:stretch/>
        </p:blipFill>
        <p:spPr>
          <a:xfrm>
            <a:off x="0" y="14289"/>
            <a:ext cx="8496300" cy="307181"/>
          </a:xfrm>
          <a:prstGeom prst="rect">
            <a:avLst/>
          </a:prstGeom>
        </p:spPr>
      </p:pic>
      <p:pic>
        <p:nvPicPr>
          <p:cNvPr id="19" name="Picture 18"/>
          <p:cNvPicPr>
            <a:picLocks noChangeAspect="1"/>
          </p:cNvPicPr>
          <p:nvPr userDrawn="1"/>
        </p:nvPicPr>
        <p:blipFill rotWithShape="1">
          <a:blip r:embed="rId6"/>
          <a:srcRect t="17023" b="14893"/>
          <a:stretch/>
        </p:blipFill>
        <p:spPr>
          <a:xfrm>
            <a:off x="2042160" y="4817027"/>
            <a:ext cx="4663440" cy="199149"/>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9533" y="4535073"/>
            <a:ext cx="1855383" cy="589377"/>
          </a:xfrm>
          <a:prstGeom prst="rect">
            <a:avLst/>
          </a:prstGeom>
        </p:spPr>
      </p:pic>
      <p:pic>
        <p:nvPicPr>
          <p:cNvPr id="22" name="Picture 21"/>
          <p:cNvPicPr>
            <a:picLocks noChangeAspect="1"/>
          </p:cNvPicPr>
          <p:nvPr userDrawn="1"/>
        </p:nvPicPr>
        <p:blipFill rotWithShape="1">
          <a:blip r:embed="rId8"/>
          <a:srcRect r="4356"/>
          <a:stretch/>
        </p:blipFill>
        <p:spPr>
          <a:xfrm>
            <a:off x="6712224" y="4481124"/>
            <a:ext cx="2416536" cy="640815"/>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hf hdr="0" ftr="0" dt="0"/>
  <p:txStyles>
    <p:titleStyle>
      <a:lvl1pPr algn="ctr" rtl="0" eaLnBrk="0" fontAlgn="base" hangingPunct="0">
        <a:spcBef>
          <a:spcPct val="0"/>
        </a:spcBef>
        <a:spcAft>
          <a:spcPct val="0"/>
        </a:spcAft>
        <a:defRPr sz="2107" kern="1200">
          <a:solidFill>
            <a:schemeClr val="tx1"/>
          </a:solidFill>
          <a:latin typeface="+mj-lt"/>
          <a:ea typeface="+mj-ea"/>
          <a:cs typeface="+mj-cs"/>
        </a:defRPr>
      </a:lvl1pPr>
      <a:lvl2pPr algn="ctr" rtl="0" eaLnBrk="0" fontAlgn="base" hangingPunct="0">
        <a:spcBef>
          <a:spcPct val="0"/>
        </a:spcBef>
        <a:spcAft>
          <a:spcPct val="0"/>
        </a:spcAft>
        <a:defRPr sz="2277">
          <a:solidFill>
            <a:schemeClr val="tx1"/>
          </a:solidFill>
          <a:latin typeface="Calibri" pitchFamily="34" charset="0"/>
        </a:defRPr>
      </a:lvl2pPr>
      <a:lvl3pPr algn="ctr" rtl="0" eaLnBrk="0" fontAlgn="base" hangingPunct="0">
        <a:spcBef>
          <a:spcPct val="0"/>
        </a:spcBef>
        <a:spcAft>
          <a:spcPct val="0"/>
        </a:spcAft>
        <a:defRPr sz="2277">
          <a:solidFill>
            <a:schemeClr val="tx1"/>
          </a:solidFill>
          <a:latin typeface="Calibri" pitchFamily="34" charset="0"/>
        </a:defRPr>
      </a:lvl3pPr>
      <a:lvl4pPr algn="ctr" rtl="0" eaLnBrk="0" fontAlgn="base" hangingPunct="0">
        <a:spcBef>
          <a:spcPct val="0"/>
        </a:spcBef>
        <a:spcAft>
          <a:spcPct val="0"/>
        </a:spcAft>
        <a:defRPr sz="2277">
          <a:solidFill>
            <a:schemeClr val="tx1"/>
          </a:solidFill>
          <a:latin typeface="Calibri" pitchFamily="34" charset="0"/>
        </a:defRPr>
      </a:lvl4pPr>
      <a:lvl5pPr algn="ctr" rtl="0" eaLnBrk="0" fontAlgn="base" hangingPunct="0">
        <a:spcBef>
          <a:spcPct val="0"/>
        </a:spcBef>
        <a:spcAft>
          <a:spcPct val="0"/>
        </a:spcAft>
        <a:defRPr sz="2277">
          <a:solidFill>
            <a:schemeClr val="tx1"/>
          </a:solidFill>
          <a:latin typeface="Calibri" pitchFamily="34" charset="0"/>
        </a:defRPr>
      </a:lvl5pPr>
      <a:lvl6pPr marL="236474" algn="ctr" rtl="0" eaLnBrk="1" fontAlgn="base" hangingPunct="1">
        <a:spcBef>
          <a:spcPct val="0"/>
        </a:spcBef>
        <a:spcAft>
          <a:spcPct val="0"/>
        </a:spcAft>
        <a:defRPr sz="2277">
          <a:solidFill>
            <a:schemeClr val="tx1"/>
          </a:solidFill>
          <a:latin typeface="Calibri" pitchFamily="34" charset="0"/>
        </a:defRPr>
      </a:lvl6pPr>
      <a:lvl7pPr marL="472944" algn="ctr" rtl="0" eaLnBrk="1" fontAlgn="base" hangingPunct="1">
        <a:spcBef>
          <a:spcPct val="0"/>
        </a:spcBef>
        <a:spcAft>
          <a:spcPct val="0"/>
        </a:spcAft>
        <a:defRPr sz="2277">
          <a:solidFill>
            <a:schemeClr val="tx1"/>
          </a:solidFill>
          <a:latin typeface="Calibri" pitchFamily="34" charset="0"/>
        </a:defRPr>
      </a:lvl7pPr>
      <a:lvl8pPr marL="709418" algn="ctr" rtl="0" eaLnBrk="1" fontAlgn="base" hangingPunct="1">
        <a:spcBef>
          <a:spcPct val="0"/>
        </a:spcBef>
        <a:spcAft>
          <a:spcPct val="0"/>
        </a:spcAft>
        <a:defRPr sz="2277">
          <a:solidFill>
            <a:schemeClr val="tx1"/>
          </a:solidFill>
          <a:latin typeface="Calibri" pitchFamily="34" charset="0"/>
        </a:defRPr>
      </a:lvl8pPr>
      <a:lvl9pPr marL="945887" algn="ctr" rtl="0" eaLnBrk="1" fontAlgn="base" hangingPunct="1">
        <a:spcBef>
          <a:spcPct val="0"/>
        </a:spcBef>
        <a:spcAft>
          <a:spcPct val="0"/>
        </a:spcAft>
        <a:defRPr sz="2277">
          <a:solidFill>
            <a:schemeClr val="tx1"/>
          </a:solidFill>
          <a:latin typeface="Calibri" pitchFamily="34" charset="0"/>
        </a:defRPr>
      </a:lvl9pPr>
    </p:titleStyle>
    <p:bodyStyle>
      <a:lvl1pPr marL="177355" indent="-177355" algn="l" rtl="0" eaLnBrk="0" fontAlgn="base" hangingPunct="0">
        <a:spcBef>
          <a:spcPct val="20000"/>
        </a:spcBef>
        <a:spcAft>
          <a:spcPct val="0"/>
        </a:spcAft>
        <a:buFont typeface="Arial" charset="0"/>
        <a:buChar char="•"/>
        <a:defRPr sz="1654" kern="1200">
          <a:solidFill>
            <a:schemeClr val="tx1"/>
          </a:solidFill>
          <a:latin typeface="+mn-lt"/>
          <a:ea typeface="+mn-ea"/>
          <a:cs typeface="+mn-cs"/>
        </a:defRPr>
      </a:lvl1pPr>
      <a:lvl2pPr marL="384269" indent="-147797" algn="l" rtl="0" eaLnBrk="0" fontAlgn="base" hangingPunct="0">
        <a:spcBef>
          <a:spcPct val="20000"/>
        </a:spcBef>
        <a:spcAft>
          <a:spcPct val="0"/>
        </a:spcAft>
        <a:buFont typeface="Arial" charset="0"/>
        <a:buChar char="–"/>
        <a:defRPr sz="1450" kern="1200">
          <a:solidFill>
            <a:schemeClr val="tx1"/>
          </a:solidFill>
          <a:latin typeface="+mn-lt"/>
          <a:ea typeface="+mn-ea"/>
          <a:cs typeface="+mn-cs"/>
        </a:defRPr>
      </a:lvl2pPr>
      <a:lvl3pPr marL="591182" indent="-118235" algn="l" rtl="0" eaLnBrk="0" fontAlgn="base" hangingPunct="0">
        <a:spcBef>
          <a:spcPct val="20000"/>
        </a:spcBef>
        <a:spcAft>
          <a:spcPct val="0"/>
        </a:spcAft>
        <a:buFont typeface="Arial" charset="0"/>
        <a:buChar char="•"/>
        <a:defRPr sz="1246" kern="1200">
          <a:solidFill>
            <a:schemeClr val="tx1"/>
          </a:solidFill>
          <a:latin typeface="+mn-lt"/>
          <a:ea typeface="+mn-ea"/>
          <a:cs typeface="+mn-cs"/>
        </a:defRPr>
      </a:lvl3pPr>
      <a:lvl4pPr marL="827652" indent="-118235" algn="l" rtl="0" eaLnBrk="0" fontAlgn="base" hangingPunct="0">
        <a:spcBef>
          <a:spcPct val="20000"/>
        </a:spcBef>
        <a:spcAft>
          <a:spcPct val="0"/>
        </a:spcAft>
        <a:buFont typeface="Arial" charset="0"/>
        <a:buChar char="–"/>
        <a:defRPr sz="1031" kern="1200">
          <a:solidFill>
            <a:schemeClr val="tx1"/>
          </a:solidFill>
          <a:latin typeface="+mn-lt"/>
          <a:ea typeface="+mn-ea"/>
          <a:cs typeface="+mn-cs"/>
        </a:defRPr>
      </a:lvl4pPr>
      <a:lvl5pPr marL="1064126" indent="-118235" algn="l" rtl="0" eaLnBrk="0" fontAlgn="base" hangingPunct="0">
        <a:spcBef>
          <a:spcPct val="20000"/>
        </a:spcBef>
        <a:spcAft>
          <a:spcPct val="0"/>
        </a:spcAft>
        <a:buFont typeface="Arial" charset="0"/>
        <a:buChar char="»"/>
        <a:defRPr sz="1031" kern="1200">
          <a:solidFill>
            <a:schemeClr val="tx1"/>
          </a:solidFill>
          <a:latin typeface="+mn-lt"/>
          <a:ea typeface="+mn-ea"/>
          <a:cs typeface="+mn-cs"/>
        </a:defRPr>
      </a:lvl5pPr>
      <a:lvl6pPr marL="1300598" indent="-118235" algn="l" defTabSz="472944" rtl="0" eaLnBrk="1" latinLnBrk="0" hangingPunct="1">
        <a:spcBef>
          <a:spcPct val="20000"/>
        </a:spcBef>
        <a:buFont typeface="Arial" pitchFamily="34" charset="0"/>
        <a:buChar char="•"/>
        <a:defRPr sz="1031" kern="1200">
          <a:solidFill>
            <a:schemeClr val="tx1"/>
          </a:solidFill>
          <a:latin typeface="+mn-lt"/>
          <a:ea typeface="+mn-ea"/>
          <a:cs typeface="+mn-cs"/>
        </a:defRPr>
      </a:lvl6pPr>
      <a:lvl7pPr marL="1537067" indent="-118235" algn="l" defTabSz="472944" rtl="0" eaLnBrk="1" latinLnBrk="0" hangingPunct="1">
        <a:spcBef>
          <a:spcPct val="20000"/>
        </a:spcBef>
        <a:buFont typeface="Arial" pitchFamily="34" charset="0"/>
        <a:buChar char="•"/>
        <a:defRPr sz="1031" kern="1200">
          <a:solidFill>
            <a:schemeClr val="tx1"/>
          </a:solidFill>
          <a:latin typeface="+mn-lt"/>
          <a:ea typeface="+mn-ea"/>
          <a:cs typeface="+mn-cs"/>
        </a:defRPr>
      </a:lvl7pPr>
      <a:lvl8pPr marL="1773542" indent="-118235" algn="l" defTabSz="472944" rtl="0" eaLnBrk="1" latinLnBrk="0" hangingPunct="1">
        <a:spcBef>
          <a:spcPct val="20000"/>
        </a:spcBef>
        <a:buFont typeface="Arial" pitchFamily="34" charset="0"/>
        <a:buChar char="•"/>
        <a:defRPr sz="1031" kern="1200">
          <a:solidFill>
            <a:schemeClr val="tx1"/>
          </a:solidFill>
          <a:latin typeface="+mn-lt"/>
          <a:ea typeface="+mn-ea"/>
          <a:cs typeface="+mn-cs"/>
        </a:defRPr>
      </a:lvl8pPr>
      <a:lvl9pPr marL="2010013" indent="-118235" algn="l" defTabSz="472944" rtl="0" eaLnBrk="1" latinLnBrk="0" hangingPunct="1">
        <a:spcBef>
          <a:spcPct val="20000"/>
        </a:spcBef>
        <a:buFont typeface="Arial" pitchFamily="34" charset="0"/>
        <a:buChar char="•"/>
        <a:defRPr sz="1031" kern="1200">
          <a:solidFill>
            <a:schemeClr val="tx1"/>
          </a:solidFill>
          <a:latin typeface="+mn-lt"/>
          <a:ea typeface="+mn-ea"/>
          <a:cs typeface="+mn-cs"/>
        </a:defRPr>
      </a:lvl9pPr>
    </p:bodyStyle>
    <p:otherStyle>
      <a:defPPr>
        <a:defRPr lang="en-US"/>
      </a:defPPr>
      <a:lvl1pPr marL="0" algn="l" defTabSz="472944" rtl="0" eaLnBrk="1" latinLnBrk="0" hangingPunct="1">
        <a:defRPr sz="929" kern="1200">
          <a:solidFill>
            <a:schemeClr val="tx1"/>
          </a:solidFill>
          <a:latin typeface="+mn-lt"/>
          <a:ea typeface="+mn-ea"/>
          <a:cs typeface="+mn-cs"/>
        </a:defRPr>
      </a:lvl1pPr>
      <a:lvl2pPr marL="236474" algn="l" defTabSz="472944" rtl="0" eaLnBrk="1" latinLnBrk="0" hangingPunct="1">
        <a:defRPr sz="929" kern="1200">
          <a:solidFill>
            <a:schemeClr val="tx1"/>
          </a:solidFill>
          <a:latin typeface="+mn-lt"/>
          <a:ea typeface="+mn-ea"/>
          <a:cs typeface="+mn-cs"/>
        </a:defRPr>
      </a:lvl2pPr>
      <a:lvl3pPr marL="472944" algn="l" defTabSz="472944" rtl="0" eaLnBrk="1" latinLnBrk="0" hangingPunct="1">
        <a:defRPr sz="929" kern="1200">
          <a:solidFill>
            <a:schemeClr val="tx1"/>
          </a:solidFill>
          <a:latin typeface="+mn-lt"/>
          <a:ea typeface="+mn-ea"/>
          <a:cs typeface="+mn-cs"/>
        </a:defRPr>
      </a:lvl3pPr>
      <a:lvl4pPr marL="709418" algn="l" defTabSz="472944" rtl="0" eaLnBrk="1" latinLnBrk="0" hangingPunct="1">
        <a:defRPr sz="929" kern="1200">
          <a:solidFill>
            <a:schemeClr val="tx1"/>
          </a:solidFill>
          <a:latin typeface="+mn-lt"/>
          <a:ea typeface="+mn-ea"/>
          <a:cs typeface="+mn-cs"/>
        </a:defRPr>
      </a:lvl4pPr>
      <a:lvl5pPr marL="945887" algn="l" defTabSz="472944" rtl="0" eaLnBrk="1" latinLnBrk="0" hangingPunct="1">
        <a:defRPr sz="929" kern="1200">
          <a:solidFill>
            <a:schemeClr val="tx1"/>
          </a:solidFill>
          <a:latin typeface="+mn-lt"/>
          <a:ea typeface="+mn-ea"/>
          <a:cs typeface="+mn-cs"/>
        </a:defRPr>
      </a:lvl5pPr>
      <a:lvl6pPr marL="1182361" algn="l" defTabSz="472944" rtl="0" eaLnBrk="1" latinLnBrk="0" hangingPunct="1">
        <a:defRPr sz="929" kern="1200">
          <a:solidFill>
            <a:schemeClr val="tx1"/>
          </a:solidFill>
          <a:latin typeface="+mn-lt"/>
          <a:ea typeface="+mn-ea"/>
          <a:cs typeface="+mn-cs"/>
        </a:defRPr>
      </a:lvl6pPr>
      <a:lvl7pPr marL="1418834" algn="l" defTabSz="472944" rtl="0" eaLnBrk="1" latinLnBrk="0" hangingPunct="1">
        <a:defRPr sz="929" kern="1200">
          <a:solidFill>
            <a:schemeClr val="tx1"/>
          </a:solidFill>
          <a:latin typeface="+mn-lt"/>
          <a:ea typeface="+mn-ea"/>
          <a:cs typeface="+mn-cs"/>
        </a:defRPr>
      </a:lvl7pPr>
      <a:lvl8pPr marL="1655306" algn="l" defTabSz="472944" rtl="0" eaLnBrk="1" latinLnBrk="0" hangingPunct="1">
        <a:defRPr sz="929" kern="1200">
          <a:solidFill>
            <a:schemeClr val="tx1"/>
          </a:solidFill>
          <a:latin typeface="+mn-lt"/>
          <a:ea typeface="+mn-ea"/>
          <a:cs typeface="+mn-cs"/>
        </a:defRPr>
      </a:lvl8pPr>
      <a:lvl9pPr marL="1891778" algn="l" defTabSz="472944" rtl="0" eaLnBrk="1" latinLnBrk="0" hangingPunct="1">
        <a:defRPr sz="9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1" y="514350"/>
            <a:ext cx="9128759" cy="3810000"/>
            <a:chOff x="1" y="851035"/>
            <a:chExt cx="9143999" cy="5136412"/>
          </a:xfrm>
        </p:grpSpPr>
        <p:pic>
          <p:nvPicPr>
            <p:cNvPr id="4" name="Picture 3"/>
            <p:cNvPicPr/>
            <p:nvPr/>
          </p:nvPicPr>
          <p:blipFill>
            <a:blip r:embed="rId3"/>
            <a:stretch>
              <a:fillRect/>
            </a:stretch>
          </p:blipFill>
          <p:spPr>
            <a:xfrm>
              <a:off x="1" y="851035"/>
              <a:ext cx="9143999" cy="5136412"/>
            </a:xfrm>
            <a:prstGeom prst="rect">
              <a:avLst/>
            </a:prstGeom>
          </p:spPr>
        </p:pic>
        <p:sp>
          <p:nvSpPr>
            <p:cNvPr id="5" name="Rectangle 4"/>
            <p:cNvSpPr/>
            <p:nvPr/>
          </p:nvSpPr>
          <p:spPr>
            <a:xfrm>
              <a:off x="1" y="874983"/>
              <a:ext cx="9143999" cy="5088516"/>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itle 2"/>
            <p:cNvSpPr txBox="1">
              <a:spLocks/>
            </p:cNvSpPr>
            <p:nvPr/>
          </p:nvSpPr>
          <p:spPr>
            <a:xfrm>
              <a:off x="500314" y="1996429"/>
              <a:ext cx="7954234" cy="6889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FFC000"/>
                  </a:solidFill>
                  <a:latin typeface="Tw Cen MT Condensed Extra Bold" panose="020B0803020202020204" pitchFamily="34" charset="0"/>
                  <a:ea typeface="Adobe Gothic Std B" panose="020B0800000000000000" pitchFamily="34" charset="-128"/>
                </a:rPr>
                <a:t>Device-level modeling of Battery Energy Storage </a:t>
              </a:r>
              <a:r>
                <a:rPr lang="en-US" sz="3600" dirty="0">
                  <a:solidFill>
                    <a:srgbClr val="FFC000"/>
                  </a:solidFill>
                  <a:latin typeface="Tw Cen MT Condensed Extra Bold" panose="020B0803020202020204" pitchFamily="34" charset="0"/>
                  <a:ea typeface="Adobe Gothic Std B" panose="020B0800000000000000" pitchFamily="34" charset="-128"/>
                </a:rPr>
                <a:t>Systems in </a:t>
              </a:r>
              <a:r>
                <a:rPr lang="en-US" sz="3600" dirty="0" smtClean="0">
                  <a:solidFill>
                    <a:srgbClr val="FFC000"/>
                  </a:solidFill>
                  <a:latin typeface="Tw Cen MT Condensed Extra Bold" panose="020B0803020202020204" pitchFamily="34" charset="0"/>
                  <a:ea typeface="Adobe Gothic Std B" panose="020B0800000000000000" pitchFamily="34" charset="-128"/>
                </a:rPr>
                <a:t>Grid-Tied Operation</a:t>
              </a:r>
            </a:p>
            <a:p>
              <a:endParaRPr lang="en-US" sz="3600" dirty="0">
                <a:solidFill>
                  <a:schemeClr val="accent4"/>
                </a:solidFill>
                <a:latin typeface="Tw Cen MT Condensed Extra Bold" panose="020B0803020202020204" pitchFamily="34" charset="0"/>
                <a:ea typeface="Adobe Gothic Std B" panose="020B0800000000000000" pitchFamily="34" charset="-128"/>
              </a:endParaRPr>
            </a:p>
            <a:p>
              <a:r>
                <a:rPr lang="en-US" sz="3200" dirty="0" err="1" smtClean="0">
                  <a:solidFill>
                    <a:schemeClr val="bg1"/>
                  </a:solidFill>
                  <a:latin typeface="Tw Cen MT Condensed Extra Bold" panose="020B0803020202020204" pitchFamily="34" charset="0"/>
                  <a:ea typeface="Adobe Gothic Std B" panose="020B0800000000000000" pitchFamily="34" charset="-128"/>
                </a:rPr>
                <a:t>Presneted</a:t>
              </a:r>
              <a:r>
                <a:rPr lang="en-US" sz="3200" dirty="0" smtClean="0">
                  <a:solidFill>
                    <a:schemeClr val="bg1"/>
                  </a:solidFill>
                  <a:latin typeface="Tw Cen MT Condensed Extra Bold" panose="020B0803020202020204" pitchFamily="34" charset="0"/>
                  <a:ea typeface="Adobe Gothic Std B" panose="020B0800000000000000" pitchFamily="34" charset="-128"/>
                </a:rPr>
                <a:t> by: Hossein Akhavan-Hejazi</a:t>
              </a:r>
              <a:endParaRPr lang="en-US" sz="3200" dirty="0">
                <a:solidFill>
                  <a:schemeClr val="bg1"/>
                </a:solidFill>
                <a:latin typeface="Tw Cen MT Condensed Extra Bold" panose="020B0803020202020204" pitchFamily="34" charset="0"/>
                <a:ea typeface="Adobe Gothic Std B" panose="020B0800000000000000" pitchFamily="34" charset="-128"/>
              </a:endParaRPr>
            </a:p>
          </p:txBody>
        </p:sp>
      </p:grpSp>
    </p:spTree>
    <p:extLst>
      <p:ext uri="{BB962C8B-B14F-4D97-AF65-F5344CB8AC3E}">
        <p14:creationId xmlns:p14="http://schemas.microsoft.com/office/powerpoint/2010/main" val="3597608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929" y="141756"/>
            <a:ext cx="4736108" cy="889958"/>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Detailed Modeling of Batteries in Optimal </a:t>
            </a:r>
            <a:br>
              <a:rPr lang="en-US" sz="1900" dirty="0">
                <a:solidFill>
                  <a:schemeClr val="accent5">
                    <a:lumMod val="75000"/>
                  </a:schemeClr>
                </a:solidFill>
                <a:latin typeface="Adobe Gothic Std B" panose="020B0800000000000000" pitchFamily="34" charset="-128"/>
                <a:ea typeface="Adobe Gothic Std B" panose="020B0800000000000000" pitchFamily="34" charset="-128"/>
              </a:rPr>
            </a:br>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Battery Energy Storage System Operation</a:t>
            </a:r>
          </a:p>
        </p:txBody>
      </p:sp>
      <p:sp>
        <p:nvSpPr>
          <p:cNvPr id="5" name="Rectangle 4"/>
          <p:cNvSpPr/>
          <p:nvPr/>
        </p:nvSpPr>
        <p:spPr>
          <a:xfrm>
            <a:off x="688128" y="931731"/>
            <a:ext cx="942975" cy="287591"/>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p:cNvSpPr txBox="1"/>
          <p:nvPr/>
        </p:nvSpPr>
        <p:spPr>
          <a:xfrm>
            <a:off x="1051588" y="934499"/>
            <a:ext cx="579515" cy="276999"/>
          </a:xfrm>
          <a:prstGeom prst="rect">
            <a:avLst/>
          </a:prstGeom>
          <a:noFill/>
        </p:spPr>
        <p:txBody>
          <a:bodyPr wrap="square" rtlCol="0">
            <a:spAutoFit/>
          </a:bodyPr>
          <a:lstStyle/>
          <a:p>
            <a:r>
              <a:rPr lang="en-US" sz="1200" b="1" dirty="0">
                <a:latin typeface="Arial Narrow" panose="020B0606020202030204" pitchFamily="34" charset="0"/>
              </a:rPr>
              <a:t>About</a:t>
            </a:r>
            <a:endParaRPr lang="en-US" sz="788" b="1" dirty="0">
              <a:latin typeface="Arial Narrow" panose="020B0606020202030204" pitchFamily="34" charset="0"/>
            </a:endParaRPr>
          </a:p>
        </p:txBody>
      </p:sp>
      <p:sp>
        <p:nvSpPr>
          <p:cNvPr id="11" name="Rectangle 10"/>
          <p:cNvSpPr/>
          <p:nvPr/>
        </p:nvSpPr>
        <p:spPr>
          <a:xfrm>
            <a:off x="685800" y="2422785"/>
            <a:ext cx="1685926" cy="287591"/>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p:cNvSpPr txBox="1"/>
          <p:nvPr/>
        </p:nvSpPr>
        <p:spPr>
          <a:xfrm>
            <a:off x="809983" y="2445124"/>
            <a:ext cx="1316084" cy="276999"/>
          </a:xfrm>
          <a:prstGeom prst="rect">
            <a:avLst/>
          </a:prstGeom>
          <a:noFill/>
        </p:spPr>
        <p:txBody>
          <a:bodyPr wrap="square" rtlCol="0">
            <a:spAutoFit/>
          </a:bodyPr>
          <a:lstStyle/>
          <a:p>
            <a:r>
              <a:rPr lang="en-US" sz="1200" b="1" dirty="0">
                <a:latin typeface="Arial Narrow" panose="020B0606020202030204" pitchFamily="34" charset="0"/>
              </a:rPr>
              <a:t>Energy Relevance</a:t>
            </a:r>
            <a:endParaRPr lang="en-US" sz="788" b="1" dirty="0">
              <a:latin typeface="Arial Narrow" panose="020B0606020202030204" pitchFamily="34" charset="0"/>
            </a:endParaRPr>
          </a:p>
        </p:txBody>
      </p:sp>
      <p:sp>
        <p:nvSpPr>
          <p:cNvPr id="13" name="Content Placeholder 1"/>
          <p:cNvSpPr txBox="1">
            <a:spLocks/>
          </p:cNvSpPr>
          <p:nvPr/>
        </p:nvSpPr>
        <p:spPr>
          <a:xfrm>
            <a:off x="609600" y="1236844"/>
            <a:ext cx="7467600" cy="9990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latin typeface="Arial Narrow" panose="020B0606020202030204" pitchFamily="34" charset="0"/>
              </a:rPr>
              <a:t>We </a:t>
            </a:r>
            <a:r>
              <a:rPr lang="en-US" sz="1200" dirty="0">
                <a:latin typeface="Arial Narrow" panose="020B0606020202030204" pitchFamily="34" charset="0"/>
              </a:rPr>
              <a:t>propose approaches to overcome the complexities of detailed modelling of batteries in BESS operation optimization. Features such as cell-to-cell variations in (a) maximum capacity, (b) charge level balance, and (c) internal resistance are addressed. We account for the individual cells forming the battery pack via equivalent circuit representation of each cell. </a:t>
            </a:r>
          </a:p>
        </p:txBody>
      </p:sp>
      <p:sp>
        <p:nvSpPr>
          <p:cNvPr id="14" name="Content Placeholder 1"/>
          <p:cNvSpPr txBox="1">
            <a:spLocks/>
          </p:cNvSpPr>
          <p:nvPr/>
        </p:nvSpPr>
        <p:spPr>
          <a:xfrm>
            <a:off x="609600" y="2886024"/>
            <a:ext cx="2975050" cy="13360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85725"/>
            <a:r>
              <a:rPr lang="en-US" sz="1200" dirty="0" smtClean="0">
                <a:latin typeface="Arial Narrow" panose="020B0606020202030204" pitchFamily="34" charset="0"/>
              </a:rPr>
              <a:t>Construct </a:t>
            </a:r>
            <a:r>
              <a:rPr lang="en-US" sz="1200" dirty="0">
                <a:latin typeface="Arial Narrow" panose="020B0606020202030204" pitchFamily="34" charset="0"/>
              </a:rPr>
              <a:t>and test a battery model for scheduling operation of grid connected BESS. </a:t>
            </a:r>
          </a:p>
          <a:p>
            <a:pPr marL="85725" indent="-85725"/>
            <a:r>
              <a:rPr lang="en-US" sz="1200" dirty="0">
                <a:latin typeface="Arial Narrow" panose="020B0606020202030204" pitchFamily="34" charset="0"/>
              </a:rPr>
              <a:t>The battery modelling approach features event-based calibration, making the parameter estimation and updating non-intrusive.</a:t>
            </a:r>
          </a:p>
          <a:p>
            <a:pPr marL="85725" indent="-85725"/>
            <a:r>
              <a:rPr lang="en-US" sz="1200" dirty="0">
                <a:latin typeface="Arial Narrow" panose="020B0606020202030204" pitchFamily="34" charset="0"/>
              </a:rPr>
              <a:t>A rigorous mathematical analysis to formulate grid-integration BESS optimization problems.</a:t>
            </a:r>
          </a:p>
          <a:p>
            <a:pPr marL="0" indent="0">
              <a:buNone/>
            </a:pPr>
            <a:r>
              <a:rPr lang="en-US" sz="825" dirty="0">
                <a:latin typeface="Arial Narrow" panose="020B0606020202030204" pitchFamily="34" charset="0"/>
              </a:rPr>
              <a:t> </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809750"/>
            <a:ext cx="3583579" cy="2686916"/>
          </a:xfrm>
          <a:prstGeom prst="rect">
            <a:avLst/>
          </a:prstGeom>
        </p:spPr>
      </p:pic>
    </p:spTree>
    <p:extLst>
      <p:ext uri="{BB962C8B-B14F-4D97-AF65-F5344CB8AC3E}">
        <p14:creationId xmlns:p14="http://schemas.microsoft.com/office/powerpoint/2010/main" val="2146007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3400" y="1827213"/>
            <a:ext cx="3462828" cy="2651990"/>
          </a:xfrm>
          <a:prstGeom prst="rect">
            <a:avLst/>
          </a:prstGeom>
        </p:spPr>
      </p:pic>
      <p:sp>
        <p:nvSpPr>
          <p:cNvPr id="3" name="Title 2"/>
          <p:cNvSpPr>
            <a:spLocks noGrp="1"/>
          </p:cNvSpPr>
          <p:nvPr>
            <p:ph type="title"/>
          </p:nvPr>
        </p:nvSpPr>
        <p:spPr>
          <a:xfrm>
            <a:off x="-270929" y="141756"/>
            <a:ext cx="4736108" cy="889958"/>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Detailed Modeling of Batteries in Optimal </a:t>
            </a:r>
            <a:br>
              <a:rPr lang="en-US" sz="1900" dirty="0">
                <a:solidFill>
                  <a:schemeClr val="accent5">
                    <a:lumMod val="75000"/>
                  </a:schemeClr>
                </a:solidFill>
                <a:latin typeface="Adobe Gothic Std B" panose="020B0800000000000000" pitchFamily="34" charset="-128"/>
                <a:ea typeface="Adobe Gothic Std B" panose="020B0800000000000000" pitchFamily="34" charset="-128"/>
              </a:rPr>
            </a:br>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Battery Energy Storage System Operation</a:t>
            </a:r>
          </a:p>
        </p:txBody>
      </p:sp>
      <p:sp>
        <p:nvSpPr>
          <p:cNvPr id="5" name="Rectangle 4"/>
          <p:cNvSpPr/>
          <p:nvPr/>
        </p:nvSpPr>
        <p:spPr>
          <a:xfrm>
            <a:off x="688128" y="931731"/>
            <a:ext cx="942975" cy="287591"/>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p:cNvSpPr txBox="1"/>
          <p:nvPr/>
        </p:nvSpPr>
        <p:spPr>
          <a:xfrm>
            <a:off x="1051588" y="934499"/>
            <a:ext cx="579515" cy="276999"/>
          </a:xfrm>
          <a:prstGeom prst="rect">
            <a:avLst/>
          </a:prstGeom>
          <a:noFill/>
        </p:spPr>
        <p:txBody>
          <a:bodyPr wrap="square" rtlCol="0">
            <a:spAutoFit/>
          </a:bodyPr>
          <a:lstStyle/>
          <a:p>
            <a:r>
              <a:rPr lang="en-US" sz="1200" b="1" dirty="0">
                <a:latin typeface="Arial Narrow" panose="020B0606020202030204" pitchFamily="34" charset="0"/>
              </a:rPr>
              <a:t>About</a:t>
            </a:r>
            <a:endParaRPr lang="en-US" sz="788" b="1" dirty="0">
              <a:latin typeface="Arial Narrow" panose="020B0606020202030204" pitchFamily="34" charset="0"/>
            </a:endParaRPr>
          </a:p>
        </p:txBody>
      </p:sp>
      <p:sp>
        <p:nvSpPr>
          <p:cNvPr id="11" name="Rectangle 10"/>
          <p:cNvSpPr/>
          <p:nvPr/>
        </p:nvSpPr>
        <p:spPr>
          <a:xfrm>
            <a:off x="685800" y="2422785"/>
            <a:ext cx="1685926" cy="287591"/>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Box 11"/>
          <p:cNvSpPr txBox="1"/>
          <p:nvPr/>
        </p:nvSpPr>
        <p:spPr>
          <a:xfrm>
            <a:off x="809983" y="2445124"/>
            <a:ext cx="1316084" cy="276999"/>
          </a:xfrm>
          <a:prstGeom prst="rect">
            <a:avLst/>
          </a:prstGeom>
          <a:noFill/>
        </p:spPr>
        <p:txBody>
          <a:bodyPr wrap="square" rtlCol="0">
            <a:spAutoFit/>
          </a:bodyPr>
          <a:lstStyle/>
          <a:p>
            <a:r>
              <a:rPr lang="en-US" sz="1200" b="1" dirty="0">
                <a:latin typeface="Arial Narrow" panose="020B0606020202030204" pitchFamily="34" charset="0"/>
              </a:rPr>
              <a:t>Energy Relevance</a:t>
            </a:r>
            <a:endParaRPr lang="en-US" sz="788" b="1" dirty="0">
              <a:latin typeface="Arial Narrow" panose="020B0606020202030204" pitchFamily="34" charset="0"/>
            </a:endParaRPr>
          </a:p>
        </p:txBody>
      </p:sp>
      <p:sp>
        <p:nvSpPr>
          <p:cNvPr id="13" name="Content Placeholder 1"/>
          <p:cNvSpPr txBox="1">
            <a:spLocks/>
          </p:cNvSpPr>
          <p:nvPr/>
        </p:nvSpPr>
        <p:spPr>
          <a:xfrm>
            <a:off x="609600" y="1236844"/>
            <a:ext cx="7467600" cy="9990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latin typeface="Arial Narrow" panose="020B0606020202030204" pitchFamily="34" charset="0"/>
              </a:rPr>
              <a:t>We </a:t>
            </a:r>
            <a:r>
              <a:rPr lang="en-US" sz="1200" dirty="0">
                <a:latin typeface="Arial Narrow" panose="020B0606020202030204" pitchFamily="34" charset="0"/>
              </a:rPr>
              <a:t>propose approaches to overcome the complexities of detailed modelling of batteries in BESS operation optimization. Features such as cell-to-cell variations in (a) maximum capacity, (b) charge level balance, and (c) internal resistance are addressed. We account for the individual cells forming the battery pack via equivalent circuit representation of each cell. </a:t>
            </a:r>
          </a:p>
        </p:txBody>
      </p:sp>
      <p:sp>
        <p:nvSpPr>
          <p:cNvPr id="14" name="Content Placeholder 1"/>
          <p:cNvSpPr txBox="1">
            <a:spLocks/>
          </p:cNvSpPr>
          <p:nvPr/>
        </p:nvSpPr>
        <p:spPr>
          <a:xfrm>
            <a:off x="609600" y="2886024"/>
            <a:ext cx="2975050" cy="13360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85725"/>
            <a:r>
              <a:rPr lang="en-US" sz="1200" dirty="0" smtClean="0">
                <a:latin typeface="Arial Narrow" panose="020B0606020202030204" pitchFamily="34" charset="0"/>
              </a:rPr>
              <a:t>Construct </a:t>
            </a:r>
            <a:r>
              <a:rPr lang="en-US" sz="1200" dirty="0">
                <a:latin typeface="Arial Narrow" panose="020B0606020202030204" pitchFamily="34" charset="0"/>
              </a:rPr>
              <a:t>and test a battery model for scheduling operation of grid connected BESS. </a:t>
            </a:r>
          </a:p>
          <a:p>
            <a:pPr marL="85725" indent="-85725"/>
            <a:r>
              <a:rPr lang="en-US" sz="1200" dirty="0">
                <a:latin typeface="Arial Narrow" panose="020B0606020202030204" pitchFamily="34" charset="0"/>
              </a:rPr>
              <a:t>The battery modelling approach features event-based calibration, making the parameter estimation and updating non-intrusive.</a:t>
            </a:r>
          </a:p>
          <a:p>
            <a:pPr marL="85725" indent="-85725"/>
            <a:r>
              <a:rPr lang="en-US" sz="1200" dirty="0">
                <a:latin typeface="Arial Narrow" panose="020B0606020202030204" pitchFamily="34" charset="0"/>
              </a:rPr>
              <a:t>A rigorous mathematical analysis to formulate grid-integration BESS optimization problems.</a:t>
            </a:r>
          </a:p>
          <a:p>
            <a:pPr marL="0" indent="0">
              <a:buNone/>
            </a:pPr>
            <a:r>
              <a:rPr lang="en-US" sz="825" dirty="0">
                <a:latin typeface="Arial Narrow" panose="020B0606020202030204" pitchFamily="34" charset="0"/>
              </a:rPr>
              <a:t> </a:t>
            </a:r>
          </a:p>
        </p:txBody>
      </p:sp>
    </p:spTree>
    <p:extLst>
      <p:ext uri="{BB962C8B-B14F-4D97-AF65-F5344CB8AC3E}">
        <p14:creationId xmlns:p14="http://schemas.microsoft.com/office/powerpoint/2010/main" val="3485985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917" r="15764"/>
          <a:stretch/>
        </p:blipFill>
        <p:spPr>
          <a:xfrm>
            <a:off x="5086957" y="2867208"/>
            <a:ext cx="3763993" cy="1751044"/>
          </a:xfrm>
          <a:prstGeom prst="rect">
            <a:avLst/>
          </a:prstGeom>
        </p:spPr>
      </p:pic>
      <p:sp>
        <p:nvSpPr>
          <p:cNvPr id="7" name="Rectangle 6"/>
          <p:cNvSpPr/>
          <p:nvPr/>
        </p:nvSpPr>
        <p:spPr>
          <a:xfrm>
            <a:off x="251068" y="951628"/>
            <a:ext cx="2999096" cy="285962"/>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Content Placeholder 3"/>
          <p:cNvPicPr>
            <a:picLocks noGrp="1" noChangeAspect="1"/>
          </p:cNvPicPr>
          <p:nvPr>
            <p:ph idx="13"/>
          </p:nvPr>
        </p:nvPicPr>
        <p:blipFill rotWithShape="1">
          <a:blip r:embed="rId2">
            <a:extLst>
              <a:ext uri="{28A0092B-C50C-407E-A947-70E740481C1C}">
                <a14:useLocalDpi xmlns:a14="http://schemas.microsoft.com/office/drawing/2010/main" val="0"/>
              </a:ext>
            </a:extLst>
          </a:blip>
          <a:srcRect l="6917" r="15764"/>
          <a:stretch/>
        </p:blipFill>
        <p:spPr>
          <a:xfrm>
            <a:off x="4720806" y="3377242"/>
            <a:ext cx="3280195" cy="1525977"/>
          </a:xfrm>
        </p:spPr>
      </p:pic>
      <p:sp>
        <p:nvSpPr>
          <p:cNvPr id="5" name="TextBox 4"/>
          <p:cNvSpPr txBox="1"/>
          <p:nvPr/>
        </p:nvSpPr>
        <p:spPr>
          <a:xfrm>
            <a:off x="609600" y="991787"/>
            <a:ext cx="2735003" cy="276999"/>
          </a:xfrm>
          <a:prstGeom prst="rect">
            <a:avLst/>
          </a:prstGeom>
          <a:noFill/>
        </p:spPr>
        <p:txBody>
          <a:bodyPr wrap="square" rtlCol="0">
            <a:spAutoFit/>
          </a:bodyPr>
          <a:lstStyle/>
          <a:p>
            <a:r>
              <a:rPr lang="en-US" sz="1200" b="1" dirty="0">
                <a:latin typeface="Arial Narrow" panose="020B0606020202030204" pitchFamily="34" charset="0"/>
              </a:rPr>
              <a:t>Circuit Based Battery Optimization Model</a:t>
            </a:r>
          </a:p>
        </p:txBody>
      </p:sp>
      <p:sp>
        <p:nvSpPr>
          <p:cNvPr id="6" name="Title 2"/>
          <p:cNvSpPr txBox="1">
            <a:spLocks/>
          </p:cNvSpPr>
          <p:nvPr/>
        </p:nvSpPr>
        <p:spPr>
          <a:xfrm>
            <a:off x="15240" y="256135"/>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pic>
        <p:nvPicPr>
          <p:cNvPr id="8" name="Picture 7"/>
          <p:cNvPicPr>
            <a:picLocks noChangeAspect="1"/>
          </p:cNvPicPr>
          <p:nvPr/>
        </p:nvPicPr>
        <p:blipFill rotWithShape="1">
          <a:blip r:embed="rId3"/>
          <a:srcRect r="26604"/>
          <a:stretch/>
        </p:blipFill>
        <p:spPr>
          <a:xfrm>
            <a:off x="5116714" y="847471"/>
            <a:ext cx="2884287" cy="20121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893878"/>
            <a:ext cx="3899818" cy="1905993"/>
          </a:xfrm>
          <a:prstGeom prst="rect">
            <a:avLst/>
          </a:prstGeom>
        </p:spPr>
      </p:pic>
      <p:sp>
        <p:nvSpPr>
          <p:cNvPr id="10" name="Rectangle 9"/>
          <p:cNvSpPr/>
          <p:nvPr/>
        </p:nvSpPr>
        <p:spPr>
          <a:xfrm>
            <a:off x="251069" y="1237589"/>
            <a:ext cx="3577805" cy="1673510"/>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Content Placeholder 1"/>
          <p:cNvSpPr txBox="1">
            <a:spLocks/>
          </p:cNvSpPr>
          <p:nvPr/>
        </p:nvSpPr>
        <p:spPr>
          <a:xfrm>
            <a:off x="609600" y="1225656"/>
            <a:ext cx="3127437" cy="1641552"/>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Arial Narrow" panose="020B0606020202030204" pitchFamily="34" charset="0"/>
              </a:rPr>
              <a:t>The Battery presents a non uniform characteristics during a course of a cycle.</a:t>
            </a:r>
          </a:p>
          <a:p>
            <a:pPr marL="0" indent="0">
              <a:lnSpc>
                <a:spcPct val="100000"/>
              </a:lnSpc>
              <a:buNone/>
            </a:pPr>
            <a:r>
              <a:rPr lang="en-US" sz="1200" dirty="0">
                <a:latin typeface="Arial Narrow" panose="020B0606020202030204" pitchFamily="34" charset="0"/>
              </a:rPr>
              <a:t>This leads to error in estimation of battery </a:t>
            </a:r>
            <a:r>
              <a:rPr lang="en-US" sz="1200" dirty="0" err="1">
                <a:latin typeface="Arial Narrow" panose="020B0606020202030204" pitchFamily="34" charset="0"/>
              </a:rPr>
              <a:t>SoC</a:t>
            </a:r>
            <a:r>
              <a:rPr lang="en-US" sz="1200" dirty="0">
                <a:latin typeface="Arial Narrow" panose="020B0606020202030204" pitchFamily="34" charset="0"/>
              </a:rPr>
              <a:t>, particularly at different discharge rates.</a:t>
            </a:r>
          </a:p>
          <a:p>
            <a:pPr marL="0" indent="0">
              <a:lnSpc>
                <a:spcPct val="100000"/>
              </a:lnSpc>
              <a:buNone/>
            </a:pPr>
            <a:r>
              <a:rPr lang="en-US" sz="1200" dirty="0" smtClean="0">
                <a:latin typeface="Arial Narrow" panose="020B0606020202030204" pitchFamily="34" charset="0"/>
              </a:rPr>
              <a:t>New </a:t>
            </a:r>
            <a:r>
              <a:rPr lang="en-US" sz="1200" dirty="0">
                <a:latin typeface="Arial Narrow" panose="020B0606020202030204" pitchFamily="34" charset="0"/>
              </a:rPr>
              <a:t>formulation for BESS optimization to include the impact of non-linear battery model in form of a circuit based model with open circuit voltage characteristics.</a:t>
            </a:r>
            <a:endParaRPr lang="en-US" sz="1500" dirty="0"/>
          </a:p>
        </p:txBody>
      </p:sp>
    </p:spTree>
    <p:extLst>
      <p:ext uri="{BB962C8B-B14F-4D97-AF65-F5344CB8AC3E}">
        <p14:creationId xmlns:p14="http://schemas.microsoft.com/office/powerpoint/2010/main" val="1676928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7617" y="1072079"/>
            <a:ext cx="3241859" cy="363800"/>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429892" y="1075384"/>
            <a:ext cx="2942883" cy="276999"/>
          </a:xfrm>
          <a:prstGeom prst="rect">
            <a:avLst/>
          </a:prstGeom>
          <a:noFill/>
        </p:spPr>
        <p:txBody>
          <a:bodyPr wrap="square" rtlCol="0">
            <a:spAutoFit/>
          </a:bodyPr>
          <a:lstStyle/>
          <a:p>
            <a:r>
              <a:rPr lang="en-US" sz="1200" b="1" dirty="0">
                <a:latin typeface="Arial Narrow" panose="020B0606020202030204" pitchFamily="34" charset="0"/>
              </a:rPr>
              <a:t>Battery Model Real-time Parameter Estimation</a:t>
            </a:r>
          </a:p>
        </p:txBody>
      </p:sp>
      <p:sp>
        <p:nvSpPr>
          <p:cNvPr id="6" name="Title 2"/>
          <p:cNvSpPr txBox="1">
            <a:spLocks/>
          </p:cNvSpPr>
          <p:nvPr/>
        </p:nvSpPr>
        <p:spPr>
          <a:xfrm>
            <a:off x="0" y="222835"/>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10" name="Rectangle 9"/>
          <p:cNvSpPr/>
          <p:nvPr/>
        </p:nvSpPr>
        <p:spPr>
          <a:xfrm>
            <a:off x="373380" y="1900245"/>
            <a:ext cx="4293462" cy="14113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Content Placeholder 1"/>
          <p:cNvSpPr txBox="1">
            <a:spLocks/>
          </p:cNvSpPr>
          <p:nvPr/>
        </p:nvSpPr>
        <p:spPr>
          <a:xfrm>
            <a:off x="525780" y="1936981"/>
            <a:ext cx="4229791" cy="1236864"/>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200" dirty="0">
              <a:latin typeface="Arial Narrow" panose="020B0606020202030204" pitchFamily="34" charset="0"/>
            </a:endParaRPr>
          </a:p>
          <a:p>
            <a:pPr marL="0" indent="0">
              <a:lnSpc>
                <a:spcPct val="100000"/>
              </a:lnSpc>
              <a:buNone/>
            </a:pPr>
            <a:r>
              <a:rPr lang="en-US" sz="1200" dirty="0" smtClean="0">
                <a:latin typeface="Arial Narrow" panose="020B0606020202030204" pitchFamily="34" charset="0"/>
              </a:rPr>
              <a:t>2 </a:t>
            </a:r>
            <a:r>
              <a:rPr lang="en-US" sz="1200" dirty="0">
                <a:latin typeface="Arial Narrow" panose="020B0606020202030204" pitchFamily="34" charset="0"/>
              </a:rPr>
              <a:t>approach to estimate cell internal </a:t>
            </a:r>
            <a:r>
              <a:rPr lang="en-US" sz="1200" dirty="0" smtClean="0">
                <a:latin typeface="Arial Narrow" panose="020B0606020202030204" pitchFamily="34" charset="0"/>
              </a:rPr>
              <a:t>resistance</a:t>
            </a:r>
          </a:p>
          <a:p>
            <a:pPr marL="0" indent="0">
              <a:lnSpc>
                <a:spcPct val="100000"/>
              </a:lnSpc>
              <a:buNone/>
            </a:pPr>
            <a:r>
              <a:rPr lang="en-US" sz="1200" dirty="0" smtClean="0">
                <a:latin typeface="Arial Narrow" panose="020B0606020202030204" pitchFamily="34" charset="0"/>
              </a:rPr>
              <a:t> </a:t>
            </a:r>
            <a:r>
              <a:rPr lang="en-US" sz="1200" dirty="0">
                <a:latin typeface="Arial Narrow" panose="020B0606020202030204" pitchFamily="34" charset="0"/>
              </a:rPr>
              <a:t>Offline, (testing operational cycles)  and </a:t>
            </a:r>
            <a:endParaRPr lang="en-US" sz="1200" dirty="0" smtClean="0">
              <a:latin typeface="Arial Narrow" panose="020B0606020202030204" pitchFamily="34" charset="0"/>
            </a:endParaRPr>
          </a:p>
          <a:p>
            <a:pPr marL="0" indent="0">
              <a:lnSpc>
                <a:spcPct val="100000"/>
              </a:lnSpc>
              <a:buNone/>
            </a:pPr>
            <a:r>
              <a:rPr lang="en-US" sz="1200" dirty="0" smtClean="0">
                <a:latin typeface="Arial Narrow" panose="020B0606020202030204" pitchFamily="34" charset="0"/>
              </a:rPr>
              <a:t>Online </a:t>
            </a:r>
            <a:r>
              <a:rPr lang="en-US" sz="1200" dirty="0">
                <a:latin typeface="Arial Narrow" panose="020B0606020202030204" pitchFamily="34" charset="0"/>
              </a:rPr>
              <a:t>(during the typical daily operation)</a:t>
            </a:r>
            <a:endParaRPr lang="en-US" sz="1200" dirty="0"/>
          </a:p>
          <a:p>
            <a:pPr marL="0" indent="0">
              <a:lnSpc>
                <a:spcPct val="100000"/>
              </a:lnSpc>
              <a:buNone/>
            </a:pPr>
            <a:endParaRPr lang="en-US" sz="1200" dirty="0">
              <a:latin typeface="Arial Narrow" panose="020B0606020202030204" pitchFamily="34" charset="0"/>
            </a:endParaRPr>
          </a:p>
        </p:txBody>
      </p:sp>
      <p:pic>
        <p:nvPicPr>
          <p:cNvPr id="3" name="Content Placeholder 2"/>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4683834" y="1361577"/>
            <a:ext cx="3185116" cy="1812268"/>
          </a:xfrm>
        </p:spPr>
      </p:pic>
      <p:sp>
        <p:nvSpPr>
          <p:cNvPr id="18" name="Rectangle 17"/>
          <p:cNvSpPr/>
          <p:nvPr/>
        </p:nvSpPr>
        <p:spPr>
          <a:xfrm>
            <a:off x="373379" y="1485859"/>
            <a:ext cx="1464593" cy="287591"/>
          </a:xfrm>
          <a:prstGeom prst="rect">
            <a:avLst/>
          </a:prstGeom>
          <a:solidFill>
            <a:srgbClr val="92D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pic>
        <p:nvPicPr>
          <p:cNvPr id="21" name="Picture 20"/>
          <p:cNvPicPr>
            <a:picLocks noChangeAspect="1"/>
          </p:cNvPicPr>
          <p:nvPr/>
        </p:nvPicPr>
        <p:blipFill rotWithShape="1">
          <a:blip r:embed="rId3"/>
          <a:srcRect r="3996"/>
          <a:stretch/>
        </p:blipFill>
        <p:spPr>
          <a:xfrm>
            <a:off x="437512" y="3562350"/>
            <a:ext cx="3511200" cy="452378"/>
          </a:xfrm>
          <a:prstGeom prst="rect">
            <a:avLst/>
          </a:prstGeom>
        </p:spPr>
      </p:pic>
      <p:sp>
        <p:nvSpPr>
          <p:cNvPr id="2" name="Rectangle 1"/>
          <p:cNvSpPr/>
          <p:nvPr/>
        </p:nvSpPr>
        <p:spPr>
          <a:xfrm>
            <a:off x="492733" y="1481174"/>
            <a:ext cx="1345240" cy="276999"/>
          </a:xfrm>
          <a:prstGeom prst="rect">
            <a:avLst/>
          </a:prstGeom>
        </p:spPr>
        <p:txBody>
          <a:bodyPr wrap="none">
            <a:spAutoFit/>
          </a:bodyPr>
          <a:lstStyle/>
          <a:p>
            <a:pPr algn="ctr"/>
            <a:r>
              <a:rPr lang="en-US" sz="1200" b="1" dirty="0">
                <a:latin typeface="Arial Narrow" panose="020B0606020202030204" pitchFamily="34" charset="0"/>
              </a:rPr>
              <a:t>Internal Resistance</a:t>
            </a:r>
            <a:endParaRPr lang="en-US" sz="1200" dirty="0"/>
          </a:p>
        </p:txBody>
      </p:sp>
      <p:pic>
        <p:nvPicPr>
          <p:cNvPr id="15"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117" y="1103950"/>
            <a:ext cx="4320713" cy="2458400"/>
          </a:xfrm>
          <a:prstGeom prst="rect">
            <a:avLst/>
          </a:prstGeom>
        </p:spPr>
      </p:pic>
    </p:spTree>
    <p:extLst>
      <p:ext uri="{BB962C8B-B14F-4D97-AF65-F5344CB8AC3E}">
        <p14:creationId xmlns:p14="http://schemas.microsoft.com/office/powerpoint/2010/main" val="4079735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16124" y="2454193"/>
            <a:ext cx="4296845" cy="13367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Content Placeholder 1"/>
          <p:cNvSpPr txBox="1">
            <a:spLocks/>
          </p:cNvSpPr>
          <p:nvPr/>
        </p:nvSpPr>
        <p:spPr>
          <a:xfrm>
            <a:off x="648107" y="2419350"/>
            <a:ext cx="4153593" cy="1395698"/>
          </a:xfrm>
          <a:prstGeom prst="rect">
            <a:avLst/>
          </a:prstGeom>
        </p:spPr>
        <p:txBody>
          <a:bodyPr vert="horz" lIns="51435" tIns="25718" rIns="51435" bIns="2571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050" dirty="0">
              <a:latin typeface="Arial Narrow" panose="020B0606020202030204" pitchFamily="34" charset="0"/>
            </a:endParaRPr>
          </a:p>
          <a:p>
            <a:pPr marL="0" indent="0">
              <a:lnSpc>
                <a:spcPct val="120000"/>
              </a:lnSpc>
              <a:buNone/>
            </a:pPr>
            <a:r>
              <a:rPr lang="en-US" sz="1275" dirty="0">
                <a:latin typeface="Arial Narrow" panose="020B0606020202030204" pitchFamily="34" charset="0"/>
              </a:rPr>
              <a:t>The Battery OCV characteristics is estimated by applying a regression model.</a:t>
            </a:r>
          </a:p>
          <a:p>
            <a:pPr marL="0" indent="0">
              <a:lnSpc>
                <a:spcPct val="120000"/>
              </a:lnSpc>
              <a:buNone/>
            </a:pPr>
            <a:r>
              <a:rPr lang="en-US" sz="1275" dirty="0" smtClean="0">
                <a:latin typeface="Arial Narrow" panose="020B0606020202030204" pitchFamily="34" charset="0"/>
              </a:rPr>
              <a:t>Leverage </a:t>
            </a:r>
            <a:r>
              <a:rPr lang="en-US" sz="1275" dirty="0">
                <a:latin typeface="Arial Narrow" panose="020B0606020202030204" pitchFamily="34" charset="0"/>
              </a:rPr>
              <a:t>the knowledge of the cells’ maximum voltages and minimum voltages </a:t>
            </a:r>
            <a:r>
              <a:rPr lang="en-US" sz="1275" dirty="0" smtClean="0">
                <a:latin typeface="Arial Narrow" panose="020B0606020202030204" pitchFamily="34" charset="0"/>
              </a:rPr>
              <a:t>at </a:t>
            </a:r>
            <a:r>
              <a:rPr lang="en-US" sz="1275" dirty="0">
                <a:latin typeface="Arial Narrow" panose="020B0606020202030204" pitchFamily="34" charset="0"/>
              </a:rPr>
              <a:t>fully charged and fully depleted cells, given in the manufacturer data sheet.</a:t>
            </a:r>
          </a:p>
        </p:txBody>
      </p:sp>
      <p:sp>
        <p:nvSpPr>
          <p:cNvPr id="7" name="Rectangle 6"/>
          <p:cNvSpPr/>
          <p:nvPr/>
        </p:nvSpPr>
        <p:spPr>
          <a:xfrm>
            <a:off x="377617" y="1072079"/>
            <a:ext cx="3241859" cy="363800"/>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429892" y="1075384"/>
            <a:ext cx="2942883" cy="276999"/>
          </a:xfrm>
          <a:prstGeom prst="rect">
            <a:avLst/>
          </a:prstGeom>
          <a:noFill/>
        </p:spPr>
        <p:txBody>
          <a:bodyPr wrap="square" rtlCol="0">
            <a:spAutoFit/>
          </a:bodyPr>
          <a:lstStyle/>
          <a:p>
            <a:r>
              <a:rPr lang="en-US" sz="1200" b="1" dirty="0">
                <a:latin typeface="Arial Narrow" panose="020B0606020202030204" pitchFamily="34" charset="0"/>
              </a:rPr>
              <a:t>Battery Model Real-time Parameter Estimation</a:t>
            </a:r>
          </a:p>
        </p:txBody>
      </p:sp>
      <p:sp>
        <p:nvSpPr>
          <p:cNvPr id="6" name="Title 2"/>
          <p:cNvSpPr txBox="1">
            <a:spLocks/>
          </p:cNvSpPr>
          <p:nvPr/>
        </p:nvSpPr>
        <p:spPr>
          <a:xfrm>
            <a:off x="0" y="222835"/>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pic>
        <p:nvPicPr>
          <p:cNvPr id="3" name="Content Placeholder 2"/>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4683834" y="1361577"/>
            <a:ext cx="3185116" cy="1812268"/>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469196"/>
            <a:ext cx="3299665" cy="2474043"/>
          </a:xfrm>
          <a:prstGeom prst="rect">
            <a:avLst/>
          </a:prstGeom>
        </p:spPr>
      </p:pic>
      <p:sp>
        <p:nvSpPr>
          <p:cNvPr id="19" name="Rectangle 18"/>
          <p:cNvSpPr/>
          <p:nvPr/>
        </p:nvSpPr>
        <p:spPr>
          <a:xfrm>
            <a:off x="377617" y="1469196"/>
            <a:ext cx="1451770" cy="287591"/>
          </a:xfrm>
          <a:prstGeom prst="rect">
            <a:avLst/>
          </a:prstGeom>
          <a:solidFill>
            <a:srgbClr val="92D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anose="020B0606020202030204" pitchFamily="34" charset="0"/>
              </a:rPr>
              <a:t>OCV Characteristic</a:t>
            </a:r>
            <a:endParaRPr lang="en-US" sz="1200" dirty="0">
              <a:solidFill>
                <a:schemeClr val="tx1"/>
              </a:solidFill>
            </a:endParaRPr>
          </a:p>
        </p:txBody>
      </p:sp>
    </p:spTree>
    <p:extLst>
      <p:ext uri="{BB962C8B-B14F-4D97-AF65-F5344CB8AC3E}">
        <p14:creationId xmlns:p14="http://schemas.microsoft.com/office/powerpoint/2010/main" val="554141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44272"/>
            <a:ext cx="3383313" cy="2537485"/>
          </a:xfrm>
          <a:prstGeom prst="rect">
            <a:avLst/>
          </a:prstGeom>
        </p:spPr>
      </p:pic>
      <p:sp>
        <p:nvSpPr>
          <p:cNvPr id="14" name="Rectangle 13"/>
          <p:cNvSpPr/>
          <p:nvPr/>
        </p:nvSpPr>
        <p:spPr>
          <a:xfrm>
            <a:off x="1066800" y="1500483"/>
            <a:ext cx="2983583" cy="42261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4" name="Rectangle 3"/>
          <p:cNvSpPr/>
          <p:nvPr/>
        </p:nvSpPr>
        <p:spPr>
          <a:xfrm>
            <a:off x="685800" y="984591"/>
            <a:ext cx="1869776" cy="381542"/>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1070687" y="1087613"/>
            <a:ext cx="1532498" cy="276999"/>
          </a:xfrm>
          <a:prstGeom prst="rect">
            <a:avLst/>
          </a:prstGeom>
          <a:noFill/>
        </p:spPr>
        <p:txBody>
          <a:bodyPr wrap="square" rtlCol="0">
            <a:spAutoFit/>
          </a:bodyPr>
          <a:lstStyle/>
          <a:p>
            <a:r>
              <a:rPr lang="en-US" sz="1200" b="1" dirty="0">
                <a:latin typeface="Arial Narrow" panose="020B0606020202030204" pitchFamily="34" charset="0"/>
              </a:rPr>
              <a:t>HIL experiments</a:t>
            </a:r>
          </a:p>
        </p:txBody>
      </p:sp>
      <p:sp>
        <p:nvSpPr>
          <p:cNvPr id="6" name="Title 2"/>
          <p:cNvSpPr txBox="1">
            <a:spLocks/>
          </p:cNvSpPr>
          <p:nvPr/>
        </p:nvSpPr>
        <p:spPr>
          <a:xfrm>
            <a:off x="-12730" y="202789"/>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10" name="TextBox 9"/>
          <p:cNvSpPr txBox="1"/>
          <p:nvPr/>
        </p:nvSpPr>
        <p:spPr>
          <a:xfrm>
            <a:off x="1161438" y="1460315"/>
            <a:ext cx="2943884" cy="461665"/>
          </a:xfrm>
          <a:prstGeom prst="rect">
            <a:avLst/>
          </a:prstGeom>
          <a:noFill/>
        </p:spPr>
        <p:txBody>
          <a:bodyPr wrap="square" rtlCol="0">
            <a:spAutoFit/>
          </a:bodyPr>
          <a:lstStyle/>
          <a:p>
            <a:r>
              <a:rPr lang="en-US" sz="1200" dirty="0">
                <a:latin typeface="Arial Narrow" panose="020B0606020202030204" pitchFamily="34" charset="0"/>
              </a:rPr>
              <a:t>BESS operation test </a:t>
            </a:r>
            <a:r>
              <a:rPr lang="en-US" sz="1200" dirty="0" smtClean="0">
                <a:latin typeface="Arial Narrow" panose="020B0606020202030204" pitchFamily="34" charset="0"/>
              </a:rPr>
              <a:t>1 </a:t>
            </a:r>
            <a:r>
              <a:rPr lang="en-US" sz="1200" dirty="0">
                <a:latin typeface="Arial Narrow" panose="020B0606020202030204" pitchFamily="34" charset="0"/>
              </a:rPr>
              <a:t>for model </a:t>
            </a:r>
            <a:r>
              <a:rPr lang="en-US" sz="1200" dirty="0" smtClean="0">
                <a:latin typeface="Arial Narrow" panose="020B0606020202030204" pitchFamily="34" charset="0"/>
              </a:rPr>
              <a:t>estimation</a:t>
            </a:r>
          </a:p>
          <a:p>
            <a:r>
              <a:rPr lang="en-US" sz="1200" dirty="0">
                <a:latin typeface="Arial Narrow" panose="020B0606020202030204" pitchFamily="34" charset="0"/>
              </a:rPr>
              <a:t>	</a:t>
            </a:r>
            <a:r>
              <a:rPr lang="en-US" sz="1200" dirty="0" smtClean="0">
                <a:latin typeface="Arial Narrow" panose="020B0606020202030204" pitchFamily="34" charset="0"/>
              </a:rPr>
              <a:t>Simple Full Cycles</a:t>
            </a:r>
            <a:endParaRPr lang="en-US" sz="1200" dirty="0">
              <a:latin typeface="Arial Narrow" panose="020B0606020202030204" pitchFamily="34" charset="0"/>
            </a:endParaRPr>
          </a:p>
        </p:txBody>
      </p:sp>
      <p:sp>
        <p:nvSpPr>
          <p:cNvPr id="16" name="Rectangle 15"/>
          <p:cNvSpPr/>
          <p:nvPr/>
        </p:nvSpPr>
        <p:spPr>
          <a:xfrm>
            <a:off x="4670547" y="1485106"/>
            <a:ext cx="2983583" cy="42261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7" name="TextBox 16"/>
          <p:cNvSpPr txBox="1"/>
          <p:nvPr/>
        </p:nvSpPr>
        <p:spPr>
          <a:xfrm>
            <a:off x="4765185" y="1444938"/>
            <a:ext cx="2943884" cy="461665"/>
          </a:xfrm>
          <a:prstGeom prst="rect">
            <a:avLst/>
          </a:prstGeom>
          <a:noFill/>
        </p:spPr>
        <p:txBody>
          <a:bodyPr wrap="square" rtlCol="0">
            <a:spAutoFit/>
          </a:bodyPr>
          <a:lstStyle/>
          <a:p>
            <a:r>
              <a:rPr lang="en-US" sz="1200" dirty="0">
                <a:latin typeface="Arial Narrow" panose="020B0606020202030204" pitchFamily="34" charset="0"/>
              </a:rPr>
              <a:t>BESS operation test </a:t>
            </a:r>
            <a:r>
              <a:rPr lang="en-US" sz="1200" dirty="0" smtClean="0">
                <a:latin typeface="Arial Narrow" panose="020B0606020202030204" pitchFamily="34" charset="0"/>
              </a:rPr>
              <a:t>2 </a:t>
            </a:r>
            <a:r>
              <a:rPr lang="en-US" sz="1200" dirty="0">
                <a:latin typeface="Arial Narrow" panose="020B0606020202030204" pitchFamily="34" charset="0"/>
              </a:rPr>
              <a:t>for model </a:t>
            </a:r>
            <a:r>
              <a:rPr lang="en-US" sz="1200" dirty="0" smtClean="0">
                <a:latin typeface="Arial Narrow" panose="020B0606020202030204" pitchFamily="34" charset="0"/>
              </a:rPr>
              <a:t>estimation</a:t>
            </a:r>
          </a:p>
          <a:p>
            <a:r>
              <a:rPr lang="en-US" sz="1200" dirty="0">
                <a:latin typeface="Arial Narrow" panose="020B0606020202030204" pitchFamily="34" charset="0"/>
              </a:rPr>
              <a:t> </a:t>
            </a:r>
            <a:r>
              <a:rPr lang="en-US" sz="1200" dirty="0" smtClean="0">
                <a:latin typeface="Arial Narrow" panose="020B0606020202030204" pitchFamily="34" charset="0"/>
              </a:rPr>
              <a:t>               </a:t>
            </a:r>
            <a:r>
              <a:rPr lang="en-US" sz="1200" dirty="0" smtClean="0">
                <a:latin typeface="Arial Narrow" panose="020B0606020202030204" pitchFamily="34" charset="0"/>
              </a:rPr>
              <a:t>Typical Daily Operation Cycles</a:t>
            </a:r>
            <a:endParaRPr lang="en-US" sz="1200" dirty="0">
              <a:latin typeface="Arial Narrow" panose="020B0606020202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927" y="1951577"/>
            <a:ext cx="3251200" cy="2438400"/>
          </a:xfrm>
          <a:prstGeom prst="rect">
            <a:avLst/>
          </a:prstGeom>
        </p:spPr>
      </p:pic>
    </p:spTree>
    <p:extLst>
      <p:ext uri="{BB962C8B-B14F-4D97-AF65-F5344CB8AC3E}">
        <p14:creationId xmlns:p14="http://schemas.microsoft.com/office/powerpoint/2010/main" val="3525237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24" y="1884221"/>
            <a:ext cx="3424130" cy="2568098"/>
          </a:xfrm>
          <a:prstGeom prst="rect">
            <a:avLst/>
          </a:prstGeom>
        </p:spPr>
      </p:pic>
      <p:sp>
        <p:nvSpPr>
          <p:cNvPr id="14" name="Rectangle 13"/>
          <p:cNvSpPr/>
          <p:nvPr/>
        </p:nvSpPr>
        <p:spPr>
          <a:xfrm>
            <a:off x="1066800" y="1500483"/>
            <a:ext cx="2983583" cy="42261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4" name="Rectangle 3"/>
          <p:cNvSpPr/>
          <p:nvPr/>
        </p:nvSpPr>
        <p:spPr>
          <a:xfrm>
            <a:off x="685800" y="984591"/>
            <a:ext cx="1869776" cy="381542"/>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1070687" y="1087613"/>
            <a:ext cx="1532498" cy="276999"/>
          </a:xfrm>
          <a:prstGeom prst="rect">
            <a:avLst/>
          </a:prstGeom>
          <a:noFill/>
        </p:spPr>
        <p:txBody>
          <a:bodyPr wrap="square" rtlCol="0">
            <a:spAutoFit/>
          </a:bodyPr>
          <a:lstStyle/>
          <a:p>
            <a:r>
              <a:rPr lang="en-US" sz="1200" b="1" dirty="0">
                <a:latin typeface="Arial Narrow" panose="020B0606020202030204" pitchFamily="34" charset="0"/>
              </a:rPr>
              <a:t>HIL experiments</a:t>
            </a:r>
          </a:p>
        </p:txBody>
      </p:sp>
      <p:sp>
        <p:nvSpPr>
          <p:cNvPr id="6" name="Title 2"/>
          <p:cNvSpPr txBox="1">
            <a:spLocks/>
          </p:cNvSpPr>
          <p:nvPr/>
        </p:nvSpPr>
        <p:spPr>
          <a:xfrm>
            <a:off x="-12730" y="202789"/>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10" name="TextBox 9"/>
          <p:cNvSpPr txBox="1"/>
          <p:nvPr/>
        </p:nvSpPr>
        <p:spPr>
          <a:xfrm>
            <a:off x="1161438" y="1460315"/>
            <a:ext cx="2943884" cy="461665"/>
          </a:xfrm>
          <a:prstGeom prst="rect">
            <a:avLst/>
          </a:prstGeom>
          <a:noFill/>
        </p:spPr>
        <p:txBody>
          <a:bodyPr wrap="square" rtlCol="0">
            <a:spAutoFit/>
          </a:bodyPr>
          <a:lstStyle/>
          <a:p>
            <a:r>
              <a:rPr lang="en-US" sz="1200" dirty="0">
                <a:latin typeface="Arial Narrow" panose="020B0606020202030204" pitchFamily="34" charset="0"/>
              </a:rPr>
              <a:t>BESS operation test </a:t>
            </a:r>
            <a:r>
              <a:rPr lang="en-US" sz="1200" dirty="0" smtClean="0">
                <a:latin typeface="Arial Narrow" panose="020B0606020202030204" pitchFamily="34" charset="0"/>
              </a:rPr>
              <a:t>1 </a:t>
            </a:r>
            <a:r>
              <a:rPr lang="en-US" sz="1200" dirty="0">
                <a:latin typeface="Arial Narrow" panose="020B0606020202030204" pitchFamily="34" charset="0"/>
              </a:rPr>
              <a:t>for model </a:t>
            </a:r>
            <a:r>
              <a:rPr lang="en-US" sz="1200" dirty="0" smtClean="0">
                <a:latin typeface="Arial Narrow" panose="020B0606020202030204" pitchFamily="34" charset="0"/>
              </a:rPr>
              <a:t>estimation</a:t>
            </a:r>
          </a:p>
          <a:p>
            <a:r>
              <a:rPr lang="en-US" sz="1200" dirty="0">
                <a:latin typeface="Arial Narrow" panose="020B0606020202030204" pitchFamily="34" charset="0"/>
              </a:rPr>
              <a:t>	</a:t>
            </a:r>
            <a:r>
              <a:rPr lang="en-US" sz="1200" dirty="0" smtClean="0">
                <a:latin typeface="Arial Narrow" panose="020B0606020202030204" pitchFamily="34" charset="0"/>
              </a:rPr>
              <a:t>Simple Full Cycles</a:t>
            </a:r>
            <a:endParaRPr lang="en-US" sz="1200" dirty="0">
              <a:latin typeface="Arial Narrow" panose="020B0606020202030204" pitchFamily="34" charset="0"/>
            </a:endParaRPr>
          </a:p>
        </p:txBody>
      </p:sp>
      <p:sp>
        <p:nvSpPr>
          <p:cNvPr id="16" name="Rectangle 15"/>
          <p:cNvSpPr/>
          <p:nvPr/>
        </p:nvSpPr>
        <p:spPr>
          <a:xfrm>
            <a:off x="4670547" y="1485106"/>
            <a:ext cx="2983583" cy="42261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7" name="TextBox 16"/>
          <p:cNvSpPr txBox="1"/>
          <p:nvPr/>
        </p:nvSpPr>
        <p:spPr>
          <a:xfrm>
            <a:off x="4765185" y="1444938"/>
            <a:ext cx="2943884" cy="461665"/>
          </a:xfrm>
          <a:prstGeom prst="rect">
            <a:avLst/>
          </a:prstGeom>
          <a:noFill/>
        </p:spPr>
        <p:txBody>
          <a:bodyPr wrap="square" rtlCol="0">
            <a:spAutoFit/>
          </a:bodyPr>
          <a:lstStyle/>
          <a:p>
            <a:r>
              <a:rPr lang="en-US" sz="1200" dirty="0">
                <a:latin typeface="Arial Narrow" panose="020B0606020202030204" pitchFamily="34" charset="0"/>
              </a:rPr>
              <a:t>BESS operation test </a:t>
            </a:r>
            <a:r>
              <a:rPr lang="en-US" sz="1200" dirty="0" smtClean="0">
                <a:latin typeface="Arial Narrow" panose="020B0606020202030204" pitchFamily="34" charset="0"/>
              </a:rPr>
              <a:t>2 </a:t>
            </a:r>
            <a:r>
              <a:rPr lang="en-US" sz="1200" dirty="0">
                <a:latin typeface="Arial Narrow" panose="020B0606020202030204" pitchFamily="34" charset="0"/>
              </a:rPr>
              <a:t>for model </a:t>
            </a:r>
            <a:r>
              <a:rPr lang="en-US" sz="1200" dirty="0" smtClean="0">
                <a:latin typeface="Arial Narrow" panose="020B0606020202030204" pitchFamily="34" charset="0"/>
              </a:rPr>
              <a:t>estimation</a:t>
            </a:r>
          </a:p>
          <a:p>
            <a:r>
              <a:rPr lang="en-US" sz="1200" dirty="0">
                <a:latin typeface="Arial Narrow" panose="020B0606020202030204" pitchFamily="34" charset="0"/>
              </a:rPr>
              <a:t> </a:t>
            </a:r>
            <a:r>
              <a:rPr lang="en-US" sz="1200" dirty="0" smtClean="0">
                <a:latin typeface="Arial Narrow" panose="020B0606020202030204" pitchFamily="34" charset="0"/>
              </a:rPr>
              <a:t>               </a:t>
            </a:r>
            <a:r>
              <a:rPr lang="en-US" sz="1200" dirty="0" smtClean="0">
                <a:latin typeface="Arial Narrow" panose="020B0606020202030204" pitchFamily="34" charset="0"/>
              </a:rPr>
              <a:t>Typical Daily Operation Cycles</a:t>
            </a:r>
            <a:endParaRPr lang="en-US" sz="1200" dirty="0">
              <a:latin typeface="Arial Narrow" panose="020B060602020203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92" y="1904141"/>
            <a:ext cx="3371010" cy="2528257"/>
          </a:xfrm>
          <a:prstGeom prst="rect">
            <a:avLst/>
          </a:prstGeom>
        </p:spPr>
      </p:pic>
    </p:spTree>
    <p:extLst>
      <p:ext uri="{BB962C8B-B14F-4D97-AF65-F5344CB8AC3E}">
        <p14:creationId xmlns:p14="http://schemas.microsoft.com/office/powerpoint/2010/main" val="2516299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91230"/>
            <a:ext cx="2852334" cy="2139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780" y="2038350"/>
            <a:ext cx="2860268" cy="21452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956500"/>
            <a:ext cx="2754741" cy="2066056"/>
          </a:xfrm>
          <a:prstGeom prst="rect">
            <a:avLst/>
          </a:prstGeom>
        </p:spPr>
      </p:pic>
      <p:sp>
        <p:nvSpPr>
          <p:cNvPr id="15" name="Rectangle 14"/>
          <p:cNvSpPr/>
          <p:nvPr/>
        </p:nvSpPr>
        <p:spPr>
          <a:xfrm>
            <a:off x="6400800" y="1515024"/>
            <a:ext cx="1721843" cy="42149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4" name="Rectangle 3"/>
          <p:cNvSpPr/>
          <p:nvPr/>
        </p:nvSpPr>
        <p:spPr>
          <a:xfrm>
            <a:off x="685800" y="984591"/>
            <a:ext cx="1869776" cy="381542"/>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1070687" y="1087613"/>
            <a:ext cx="1532498" cy="276999"/>
          </a:xfrm>
          <a:prstGeom prst="rect">
            <a:avLst/>
          </a:prstGeom>
          <a:noFill/>
        </p:spPr>
        <p:txBody>
          <a:bodyPr wrap="square" rtlCol="0">
            <a:spAutoFit/>
          </a:bodyPr>
          <a:lstStyle/>
          <a:p>
            <a:r>
              <a:rPr lang="en-US" sz="1200" b="1" dirty="0">
                <a:latin typeface="Arial Narrow" panose="020B0606020202030204" pitchFamily="34" charset="0"/>
              </a:rPr>
              <a:t>HIL experiments</a:t>
            </a:r>
          </a:p>
        </p:txBody>
      </p:sp>
      <p:sp>
        <p:nvSpPr>
          <p:cNvPr id="6" name="Title 2"/>
          <p:cNvSpPr txBox="1">
            <a:spLocks/>
          </p:cNvSpPr>
          <p:nvPr/>
        </p:nvSpPr>
        <p:spPr>
          <a:xfrm>
            <a:off x="-12730" y="202789"/>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12" name="TextBox 11"/>
          <p:cNvSpPr txBox="1"/>
          <p:nvPr/>
        </p:nvSpPr>
        <p:spPr>
          <a:xfrm>
            <a:off x="6150616" y="1460315"/>
            <a:ext cx="2294412" cy="461665"/>
          </a:xfrm>
          <a:prstGeom prst="rect">
            <a:avLst/>
          </a:prstGeom>
          <a:noFill/>
        </p:spPr>
        <p:txBody>
          <a:bodyPr wrap="square" rtlCol="0">
            <a:spAutoFit/>
          </a:bodyPr>
          <a:lstStyle/>
          <a:p>
            <a:pPr algn="ctr"/>
            <a:r>
              <a:rPr lang="en-US" sz="1200" dirty="0">
                <a:latin typeface="Arial Narrow" panose="020B0606020202030204" pitchFamily="34" charset="0"/>
              </a:rPr>
              <a:t>Battery </a:t>
            </a:r>
            <a:r>
              <a:rPr lang="en-US" sz="1200" dirty="0" err="1">
                <a:latin typeface="Arial Narrow" panose="020B0606020202030204" pitchFamily="34" charset="0"/>
              </a:rPr>
              <a:t>SoC</a:t>
            </a:r>
            <a:r>
              <a:rPr lang="en-US" sz="1200" dirty="0">
                <a:latin typeface="Arial Narrow" panose="020B0606020202030204" pitchFamily="34" charset="0"/>
              </a:rPr>
              <a:t> estimation </a:t>
            </a:r>
            <a:endParaRPr lang="en-US" sz="1200" dirty="0" smtClean="0">
              <a:latin typeface="Arial Narrow" panose="020B0606020202030204" pitchFamily="34" charset="0"/>
            </a:endParaRPr>
          </a:p>
          <a:p>
            <a:pPr algn="ctr"/>
            <a:r>
              <a:rPr lang="en-US" sz="1200" dirty="0" smtClean="0">
                <a:latin typeface="Arial Narrow" panose="020B0606020202030204" pitchFamily="34" charset="0"/>
              </a:rPr>
              <a:t>improved models (1) and (2)</a:t>
            </a:r>
            <a:endParaRPr lang="en-US" sz="1200" dirty="0">
              <a:latin typeface="Arial Narrow" panose="020B0606020202030204" pitchFamily="34" charset="0"/>
            </a:endParaRPr>
          </a:p>
        </p:txBody>
      </p:sp>
      <p:sp>
        <p:nvSpPr>
          <p:cNvPr id="18" name="Rectangle 17"/>
          <p:cNvSpPr/>
          <p:nvPr/>
        </p:nvSpPr>
        <p:spPr>
          <a:xfrm>
            <a:off x="914400" y="1515024"/>
            <a:ext cx="1641176" cy="42149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9" name="TextBox 18"/>
          <p:cNvSpPr txBox="1"/>
          <p:nvPr/>
        </p:nvSpPr>
        <p:spPr>
          <a:xfrm>
            <a:off x="279591" y="1516632"/>
            <a:ext cx="2943884" cy="461665"/>
          </a:xfrm>
          <a:prstGeom prst="rect">
            <a:avLst/>
          </a:prstGeom>
          <a:noFill/>
        </p:spPr>
        <p:txBody>
          <a:bodyPr wrap="square" rtlCol="0">
            <a:spAutoFit/>
          </a:bodyPr>
          <a:lstStyle/>
          <a:p>
            <a:pPr algn="ctr"/>
            <a:r>
              <a:rPr lang="en-US" sz="1200" dirty="0">
                <a:latin typeface="Arial Narrow" panose="020B0606020202030204" pitchFamily="34" charset="0"/>
              </a:rPr>
              <a:t>Battery </a:t>
            </a:r>
            <a:r>
              <a:rPr lang="en-US" sz="1200" dirty="0" err="1">
                <a:latin typeface="Arial Narrow" panose="020B0606020202030204" pitchFamily="34" charset="0"/>
              </a:rPr>
              <a:t>SoC</a:t>
            </a:r>
            <a:r>
              <a:rPr lang="en-US" sz="1200" dirty="0">
                <a:latin typeface="Arial Narrow" panose="020B0606020202030204" pitchFamily="34" charset="0"/>
              </a:rPr>
              <a:t> estimation </a:t>
            </a:r>
            <a:endParaRPr lang="en-US" sz="1200" dirty="0" smtClean="0">
              <a:latin typeface="Arial Narrow" panose="020B0606020202030204" pitchFamily="34" charset="0"/>
            </a:endParaRPr>
          </a:p>
          <a:p>
            <a:pPr algn="ctr"/>
            <a:r>
              <a:rPr lang="en-US" sz="1200" dirty="0" smtClean="0">
                <a:latin typeface="Arial Narrow" panose="020B0606020202030204" pitchFamily="34" charset="0"/>
              </a:rPr>
              <a:t>Baseline Model 1</a:t>
            </a:r>
            <a:endParaRPr lang="en-US" sz="1200" dirty="0">
              <a:latin typeface="Arial Narrow" panose="020B0606020202030204" pitchFamily="34" charset="0"/>
            </a:endParaRPr>
          </a:p>
        </p:txBody>
      </p:sp>
      <p:sp>
        <p:nvSpPr>
          <p:cNvPr id="20" name="Rectangle 19"/>
          <p:cNvSpPr/>
          <p:nvPr/>
        </p:nvSpPr>
        <p:spPr>
          <a:xfrm>
            <a:off x="3554326" y="1542378"/>
            <a:ext cx="1641176" cy="421497"/>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21" name="TextBox 20"/>
          <p:cNvSpPr txBox="1"/>
          <p:nvPr/>
        </p:nvSpPr>
        <p:spPr>
          <a:xfrm>
            <a:off x="2821102" y="1529565"/>
            <a:ext cx="2943884" cy="461665"/>
          </a:xfrm>
          <a:prstGeom prst="rect">
            <a:avLst/>
          </a:prstGeom>
          <a:noFill/>
        </p:spPr>
        <p:txBody>
          <a:bodyPr wrap="square" rtlCol="0">
            <a:spAutoFit/>
          </a:bodyPr>
          <a:lstStyle/>
          <a:p>
            <a:pPr algn="ctr"/>
            <a:r>
              <a:rPr lang="en-US" sz="1200" dirty="0">
                <a:latin typeface="Arial Narrow" panose="020B0606020202030204" pitchFamily="34" charset="0"/>
              </a:rPr>
              <a:t>Battery </a:t>
            </a:r>
            <a:r>
              <a:rPr lang="en-US" sz="1200" dirty="0" err="1">
                <a:latin typeface="Arial Narrow" panose="020B0606020202030204" pitchFamily="34" charset="0"/>
              </a:rPr>
              <a:t>SoC</a:t>
            </a:r>
            <a:r>
              <a:rPr lang="en-US" sz="1200" dirty="0">
                <a:latin typeface="Arial Narrow" panose="020B0606020202030204" pitchFamily="34" charset="0"/>
              </a:rPr>
              <a:t> estimation </a:t>
            </a:r>
            <a:endParaRPr lang="en-US" sz="1200" dirty="0" smtClean="0">
              <a:latin typeface="Arial Narrow" panose="020B0606020202030204" pitchFamily="34" charset="0"/>
            </a:endParaRPr>
          </a:p>
          <a:p>
            <a:pPr algn="ctr"/>
            <a:r>
              <a:rPr lang="en-US" sz="1200" dirty="0" smtClean="0">
                <a:latin typeface="Arial Narrow" panose="020B0606020202030204" pitchFamily="34" charset="0"/>
              </a:rPr>
              <a:t>Baseline Model 2</a:t>
            </a:r>
            <a:endParaRPr lang="en-US" sz="1200" dirty="0">
              <a:latin typeface="Arial Narrow" panose="020B0606020202030204" pitchFamily="34" charset="0"/>
            </a:endParaRPr>
          </a:p>
        </p:txBody>
      </p:sp>
    </p:spTree>
    <p:extLst>
      <p:ext uri="{BB962C8B-B14F-4D97-AF65-F5344CB8AC3E}">
        <p14:creationId xmlns:p14="http://schemas.microsoft.com/office/powerpoint/2010/main" val="1887420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682" y="1100194"/>
            <a:ext cx="2257425" cy="332826"/>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914400" y="1139821"/>
            <a:ext cx="2093088" cy="276999"/>
          </a:xfrm>
          <a:prstGeom prst="rect">
            <a:avLst/>
          </a:prstGeom>
          <a:noFill/>
        </p:spPr>
        <p:txBody>
          <a:bodyPr wrap="square" rtlCol="0">
            <a:spAutoFit/>
          </a:bodyPr>
          <a:lstStyle/>
          <a:p>
            <a:r>
              <a:rPr lang="en-US" sz="1200" b="1" dirty="0">
                <a:latin typeface="Arial Narrow" panose="020B0606020202030204" pitchFamily="34" charset="0"/>
              </a:rPr>
              <a:t>Model Validation Experiment</a:t>
            </a:r>
          </a:p>
        </p:txBody>
      </p:sp>
      <p:sp>
        <p:nvSpPr>
          <p:cNvPr id="6" name="Title 2"/>
          <p:cNvSpPr txBox="1">
            <a:spLocks/>
          </p:cNvSpPr>
          <p:nvPr/>
        </p:nvSpPr>
        <p:spPr>
          <a:xfrm>
            <a:off x="228600" y="285750"/>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9" name="Rectangle 8"/>
          <p:cNvSpPr/>
          <p:nvPr/>
        </p:nvSpPr>
        <p:spPr>
          <a:xfrm>
            <a:off x="640682" y="1764099"/>
            <a:ext cx="3112585" cy="20903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p:cNvSpPr txBox="1"/>
          <p:nvPr/>
        </p:nvSpPr>
        <p:spPr>
          <a:xfrm>
            <a:off x="914400" y="1809750"/>
            <a:ext cx="2636653" cy="1938992"/>
          </a:xfrm>
          <a:prstGeom prst="rect">
            <a:avLst/>
          </a:prstGeom>
          <a:noFill/>
        </p:spPr>
        <p:txBody>
          <a:bodyPr wrap="square" rtlCol="0">
            <a:spAutoFit/>
          </a:bodyPr>
          <a:lstStyle/>
          <a:p>
            <a:r>
              <a:rPr lang="en-US" sz="1200" dirty="0">
                <a:latin typeface="Arial Narrow" panose="020B0606020202030204" pitchFamily="34" charset="0"/>
              </a:rPr>
              <a:t>The Simple model based on Coulomb counting has errors in estimation, hence more aggressively utilize the battery. This leads to a halt at hour 19.</a:t>
            </a:r>
          </a:p>
          <a:p>
            <a:endParaRPr lang="en-US" sz="1200" dirty="0">
              <a:latin typeface="Arial Narrow" panose="020B0606020202030204" pitchFamily="34" charset="0"/>
            </a:endParaRPr>
          </a:p>
          <a:p>
            <a:r>
              <a:rPr lang="en-US" sz="1200" dirty="0">
                <a:latin typeface="Arial Narrow" panose="020B0606020202030204" pitchFamily="34" charset="0"/>
              </a:rPr>
              <a:t>The circuit based approach has a more accurate estimate of the battery available charge, thus chooses a higher target peak shaving threshold, and succeeds to achieve the threshold.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376"/>
          <a:stretch/>
        </p:blipFill>
        <p:spPr>
          <a:xfrm>
            <a:off x="4114800" y="1657350"/>
            <a:ext cx="3786490" cy="2592324"/>
          </a:xfrm>
          <a:prstGeom prst="rect">
            <a:avLst/>
          </a:prstGeom>
        </p:spPr>
      </p:pic>
    </p:spTree>
    <p:extLst>
      <p:ext uri="{BB962C8B-B14F-4D97-AF65-F5344CB8AC3E}">
        <p14:creationId xmlns:p14="http://schemas.microsoft.com/office/powerpoint/2010/main" val="283801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682" y="1100194"/>
            <a:ext cx="2257425" cy="332826"/>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914400" y="1139821"/>
            <a:ext cx="2093088" cy="276999"/>
          </a:xfrm>
          <a:prstGeom prst="rect">
            <a:avLst/>
          </a:prstGeom>
          <a:noFill/>
        </p:spPr>
        <p:txBody>
          <a:bodyPr wrap="square" rtlCol="0">
            <a:spAutoFit/>
          </a:bodyPr>
          <a:lstStyle/>
          <a:p>
            <a:r>
              <a:rPr lang="en-US" sz="1200" b="1" smtClean="0">
                <a:latin typeface="Arial Narrow" panose="020B0606020202030204" pitchFamily="34" charset="0"/>
              </a:rPr>
              <a:t>Summary</a:t>
            </a:r>
            <a:endParaRPr lang="en-US" sz="1200" b="1" dirty="0">
              <a:latin typeface="Arial Narrow" panose="020B0606020202030204" pitchFamily="34" charset="0"/>
            </a:endParaRPr>
          </a:p>
        </p:txBody>
      </p:sp>
      <p:sp>
        <p:nvSpPr>
          <p:cNvPr id="6" name="Title 2"/>
          <p:cNvSpPr txBox="1">
            <a:spLocks/>
          </p:cNvSpPr>
          <p:nvPr/>
        </p:nvSpPr>
        <p:spPr>
          <a:xfrm>
            <a:off x="228600" y="285750"/>
            <a:ext cx="5915025" cy="68762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000" kern="1200">
                <a:solidFill>
                  <a:schemeClr val="accent5">
                    <a:lumMod val="75000"/>
                  </a:schemeClr>
                </a:solidFill>
                <a:latin typeface="Adobe Gothic Std B" panose="020B0800000000000000" pitchFamily="34" charset="-128"/>
                <a:ea typeface="Adobe Gothic Std B" panose="020B0800000000000000" pitchFamily="34" charset="-128"/>
                <a:cs typeface="+mj-cs"/>
              </a:defRPr>
            </a:lvl1pPr>
          </a:lstStyle>
          <a:p>
            <a:r>
              <a:rPr lang="en-US" sz="2100" dirty="0"/>
              <a:t>Detailed Modeling of Batteries in Optimal </a:t>
            </a:r>
            <a:br>
              <a:rPr lang="en-US" sz="2100" dirty="0"/>
            </a:br>
            <a:r>
              <a:rPr lang="en-US" sz="2100" dirty="0"/>
              <a:t>Battery Energy Storage System Operation</a:t>
            </a:r>
          </a:p>
        </p:txBody>
      </p:sp>
      <p:sp>
        <p:nvSpPr>
          <p:cNvPr id="7" name="Rectangle 6"/>
          <p:cNvSpPr/>
          <p:nvPr/>
        </p:nvSpPr>
        <p:spPr>
          <a:xfrm>
            <a:off x="640682" y="1764099"/>
            <a:ext cx="5760118" cy="20903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Box 7"/>
          <p:cNvSpPr txBox="1"/>
          <p:nvPr/>
        </p:nvSpPr>
        <p:spPr>
          <a:xfrm>
            <a:off x="838200" y="1936183"/>
            <a:ext cx="4953000" cy="1569660"/>
          </a:xfrm>
          <a:prstGeom prst="rect">
            <a:avLst/>
          </a:prstGeom>
          <a:noFill/>
        </p:spPr>
        <p:txBody>
          <a:bodyPr wrap="square" rtlCol="0">
            <a:spAutoFit/>
          </a:bodyPr>
          <a:lstStyle/>
          <a:p>
            <a:r>
              <a:rPr lang="en-US" sz="1200" dirty="0">
                <a:latin typeface="Arial Narrow" panose="020B0606020202030204" pitchFamily="34" charset="0"/>
              </a:rPr>
              <a:t>The </a:t>
            </a:r>
            <a:r>
              <a:rPr lang="en-US" sz="1200" dirty="0" smtClean="0">
                <a:latin typeface="Arial Narrow" panose="020B0606020202030204" pitchFamily="34" charset="0"/>
              </a:rPr>
              <a:t>battery model inaccuracies can lead to performance losses in critical times</a:t>
            </a:r>
          </a:p>
          <a:p>
            <a:endParaRPr lang="en-US" sz="1200" dirty="0">
              <a:latin typeface="Arial Narrow" panose="020B0606020202030204" pitchFamily="34" charset="0"/>
            </a:endParaRPr>
          </a:p>
          <a:p>
            <a:r>
              <a:rPr lang="en-US" sz="1200" dirty="0" smtClean="0">
                <a:latin typeface="Arial Narrow" panose="020B0606020202030204" pitchFamily="34" charset="0"/>
              </a:rPr>
              <a:t>We develop a testbed to examine the practical features of BESS operation</a:t>
            </a:r>
            <a:endParaRPr lang="en-US" sz="1200" dirty="0">
              <a:latin typeface="Arial Narrow" panose="020B0606020202030204" pitchFamily="34" charset="0"/>
            </a:endParaRPr>
          </a:p>
          <a:p>
            <a:endParaRPr lang="en-US" sz="1200" dirty="0" smtClean="0">
              <a:latin typeface="Arial Narrow" panose="020B0606020202030204" pitchFamily="34" charset="0"/>
            </a:endParaRPr>
          </a:p>
          <a:p>
            <a:r>
              <a:rPr lang="en-US" sz="1200" dirty="0" smtClean="0">
                <a:latin typeface="Arial Narrow" panose="020B0606020202030204" pitchFamily="34" charset="0"/>
              </a:rPr>
              <a:t>The proposed model considers </a:t>
            </a:r>
            <a:r>
              <a:rPr lang="en-US" sz="1200" dirty="0" smtClean="0">
                <a:latin typeface="Arial Narrow" panose="020B0606020202030204" pitchFamily="34" charset="0"/>
              </a:rPr>
              <a:t>the battery device-level construct and more accurate models of the battery cells</a:t>
            </a:r>
          </a:p>
          <a:p>
            <a:endParaRPr lang="en-US" sz="1200" dirty="0">
              <a:latin typeface="Arial Narrow" panose="020B0606020202030204" pitchFamily="34" charset="0"/>
            </a:endParaRPr>
          </a:p>
          <a:p>
            <a:r>
              <a:rPr lang="en-US" sz="1200" dirty="0" smtClean="0">
                <a:latin typeface="Arial Narrow" panose="020B0606020202030204" pitchFamily="34" charset="0"/>
              </a:rPr>
              <a:t>We show the advantage in a PHIL test experiment</a:t>
            </a:r>
            <a:endParaRPr lang="en-US" sz="1200" dirty="0">
              <a:latin typeface="Arial Narrow" panose="020B0606020202030204" pitchFamily="34" charset="0"/>
            </a:endParaRPr>
          </a:p>
        </p:txBody>
      </p:sp>
    </p:spTree>
    <p:extLst>
      <p:ext uri="{BB962C8B-B14F-4D97-AF65-F5344CB8AC3E}">
        <p14:creationId xmlns:p14="http://schemas.microsoft.com/office/powerpoint/2010/main" val="2113706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978432"/>
            <a:ext cx="5276148" cy="2511224"/>
          </a:xfrm>
          <a:prstGeom prst="rect">
            <a:avLst/>
          </a:prstGeom>
        </p:spPr>
      </p:pic>
      <p:sp>
        <p:nvSpPr>
          <p:cNvPr id="11" name="Rectangle 10"/>
          <p:cNvSpPr/>
          <p:nvPr/>
        </p:nvSpPr>
        <p:spPr>
          <a:xfrm>
            <a:off x="683066" y="1184646"/>
            <a:ext cx="6667500" cy="885513"/>
          </a:xfrm>
          <a:prstGeom prst="rect">
            <a:avLst/>
          </a:prstGeom>
          <a:solidFill>
            <a:srgbClr val="F6BC13">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Content Placeholder 6"/>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584514" y="2873262"/>
            <a:ext cx="3957111" cy="2109622"/>
          </a:xfrm>
        </p:spPr>
      </p:pic>
      <p:sp>
        <p:nvSpPr>
          <p:cNvPr id="3" name="Title 2"/>
          <p:cNvSpPr>
            <a:spLocks noGrp="1"/>
          </p:cNvSpPr>
          <p:nvPr>
            <p:ph type="title"/>
          </p:nvPr>
        </p:nvSpPr>
        <p:spPr>
          <a:xfrm>
            <a:off x="-228600" y="186002"/>
            <a:ext cx="7886700" cy="687620"/>
          </a:xfrm>
        </p:spPr>
        <p:txBody>
          <a:bodyPr>
            <a:normAutofit fontScale="90000"/>
          </a:bodyPr>
          <a:lstStyle/>
          <a:p>
            <a:pPr algn="l"/>
            <a:r>
              <a:rPr lang="en-US" dirty="0"/>
              <a:t>Battery </a:t>
            </a:r>
            <a:r>
              <a:rPr lang="en-US" dirty="0" smtClean="0"/>
              <a:t>Control for Building Peak Load Reduction</a:t>
            </a:r>
            <a:endParaRPr lang="en-US" dirty="0"/>
          </a:p>
        </p:txBody>
      </p:sp>
      <p:sp>
        <p:nvSpPr>
          <p:cNvPr id="8" name="Content Placeholder 1"/>
          <p:cNvSpPr txBox="1">
            <a:spLocks/>
          </p:cNvSpPr>
          <p:nvPr/>
        </p:nvSpPr>
        <p:spPr>
          <a:xfrm>
            <a:off x="1140227" y="1231704"/>
            <a:ext cx="6210339" cy="9990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Narrow" panose="020B0606020202030204" pitchFamily="34" charset="0"/>
              </a:rPr>
              <a:t>The Bourns building 1200 includes typical electrical load consisting of air conditioners, office equipment, lighting, refrigerators, computers, and other plug loads. However, there are also laboratory and testing processes that comprise short periods of peak electric demand. </a:t>
            </a:r>
            <a:r>
              <a:rPr lang="en-US" sz="1200" dirty="0" smtClean="0">
                <a:latin typeface="Arial Narrow" panose="020B0606020202030204" pitchFamily="34" charset="0"/>
              </a:rPr>
              <a:t>There </a:t>
            </a:r>
            <a:r>
              <a:rPr lang="en-US" sz="1200" dirty="0">
                <a:latin typeface="Arial Narrow" panose="020B0606020202030204" pitchFamily="34" charset="0"/>
              </a:rPr>
              <a:t>is a significant potential for electrical saving when a user can manage to reduce this monthly peak. </a:t>
            </a:r>
            <a:endParaRPr lang="en-US" sz="1125" dirty="0"/>
          </a:p>
        </p:txBody>
      </p:sp>
      <p:sp>
        <p:nvSpPr>
          <p:cNvPr id="9" name="Rectangle 8"/>
          <p:cNvSpPr/>
          <p:nvPr/>
        </p:nvSpPr>
        <p:spPr>
          <a:xfrm>
            <a:off x="683066" y="869812"/>
            <a:ext cx="1320064" cy="314834"/>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p:cNvSpPr txBox="1"/>
          <p:nvPr/>
        </p:nvSpPr>
        <p:spPr>
          <a:xfrm>
            <a:off x="1145411" y="897888"/>
            <a:ext cx="915732" cy="276999"/>
          </a:xfrm>
          <a:prstGeom prst="rect">
            <a:avLst/>
          </a:prstGeom>
          <a:noFill/>
        </p:spPr>
        <p:txBody>
          <a:bodyPr wrap="square" rtlCol="0">
            <a:spAutoFit/>
          </a:bodyPr>
          <a:lstStyle/>
          <a:p>
            <a:r>
              <a:rPr lang="en-US" sz="1200" b="1" dirty="0">
                <a:latin typeface="Arial Narrow" panose="020B0606020202030204" pitchFamily="34" charset="0"/>
              </a:rPr>
              <a:t>About</a:t>
            </a:r>
          </a:p>
        </p:txBody>
      </p:sp>
      <p:sp>
        <p:nvSpPr>
          <p:cNvPr id="14" name="Content Placeholder 1"/>
          <p:cNvSpPr txBox="1">
            <a:spLocks/>
          </p:cNvSpPr>
          <p:nvPr/>
        </p:nvSpPr>
        <p:spPr>
          <a:xfrm>
            <a:off x="3200400" y="4489656"/>
            <a:ext cx="3189881" cy="207674"/>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Sample Building Net Load at Bourns 1200 in May 2017</a:t>
            </a:r>
          </a:p>
        </p:txBody>
      </p:sp>
      <p:pic>
        <p:nvPicPr>
          <p:cNvPr id="12"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018" y="3831016"/>
            <a:ext cx="5276148" cy="2812829"/>
          </a:xfrm>
        </p:spPr>
      </p:pic>
    </p:spTree>
    <p:extLst>
      <p:ext uri="{BB962C8B-B14F-4D97-AF65-F5344CB8AC3E}">
        <p14:creationId xmlns:p14="http://schemas.microsoft.com/office/powerpoint/2010/main" val="3456909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9400" y="2190750"/>
            <a:ext cx="3112585" cy="1143000"/>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Content Placeholder 1"/>
          <p:cNvSpPr>
            <a:spLocks noGrp="1"/>
          </p:cNvSpPr>
          <p:nvPr>
            <p:ph idx="13"/>
          </p:nvPr>
        </p:nvSpPr>
        <p:spPr>
          <a:xfrm>
            <a:off x="3196451" y="2266950"/>
            <a:ext cx="2358482" cy="669131"/>
          </a:xfrm>
        </p:spPr>
        <p:txBody>
          <a:bodyPr/>
          <a:lstStyle/>
          <a:p>
            <a:pPr marL="0" indent="0" algn="ctr">
              <a:buNone/>
            </a:pPr>
            <a:r>
              <a:rPr lang="en-US" sz="2800" b="1" dirty="0" smtClean="0">
                <a:solidFill>
                  <a:srgbClr val="186CF8"/>
                </a:solidFill>
                <a:latin typeface="Arial Narrow" panose="020B0606020202030204" pitchFamily="34" charset="0"/>
              </a:rPr>
              <a:t>Thanks for Your Attention</a:t>
            </a:r>
            <a:endParaRPr lang="en-US" sz="2800" b="1" dirty="0">
              <a:solidFill>
                <a:srgbClr val="186CF8"/>
              </a:solidFill>
              <a:latin typeface="Arial Narrow" panose="020B0606020202030204" pitchFamily="34" charset="0"/>
            </a:endParaRPr>
          </a:p>
        </p:txBody>
      </p:sp>
      <p:sp>
        <p:nvSpPr>
          <p:cNvPr id="3" name="Title 2"/>
          <p:cNvSpPr>
            <a:spLocks noGrp="1"/>
          </p:cNvSpPr>
          <p:nvPr>
            <p:ph type="title"/>
          </p:nvPr>
        </p:nvSpPr>
        <p:spPr/>
        <p:txBody>
          <a:bodyPr>
            <a:normAutofit fontScale="90000"/>
          </a:bodyPr>
          <a:lstStyle/>
          <a:p>
            <a:endParaRPr lang="en-US" dirty="0"/>
          </a:p>
        </p:txBody>
      </p:sp>
    </p:spTree>
    <p:extLst>
      <p:ext uri="{BB962C8B-B14F-4D97-AF65-F5344CB8AC3E}">
        <p14:creationId xmlns:p14="http://schemas.microsoft.com/office/powerpoint/2010/main" val="1428887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734632" y="1311451"/>
            <a:ext cx="6459994" cy="1177823"/>
          </a:xfrm>
          <a:prstGeom prst="rect">
            <a:avLst/>
          </a:prstGeom>
          <a:solidFill>
            <a:srgbClr val="FFC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2"/>
          <p:cNvSpPr>
            <a:spLocks noGrp="1"/>
          </p:cNvSpPr>
          <p:nvPr>
            <p:ph type="title"/>
          </p:nvPr>
        </p:nvSpPr>
        <p:spPr/>
        <p:txBody>
          <a:bodyPr>
            <a:normAutofit fontScale="90000"/>
          </a:bodyPr>
          <a:lstStyle/>
          <a:p>
            <a:r>
              <a:rPr lang="en-US" sz="2100" dirty="0"/>
              <a:t>Battery Control for </a:t>
            </a:r>
            <a:r>
              <a:rPr lang="en-US" sz="2100" dirty="0" smtClean="0"/>
              <a:t>Peak Load Reduction</a:t>
            </a:r>
            <a:endParaRPr lang="en-US" sz="2100" dirty="0"/>
          </a:p>
        </p:txBody>
      </p:sp>
      <p:sp>
        <p:nvSpPr>
          <p:cNvPr id="5" name="Rectangle 4"/>
          <p:cNvSpPr/>
          <p:nvPr/>
        </p:nvSpPr>
        <p:spPr>
          <a:xfrm>
            <a:off x="746200" y="999016"/>
            <a:ext cx="1156648" cy="287591"/>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p:cNvSpPr txBox="1"/>
          <p:nvPr/>
        </p:nvSpPr>
        <p:spPr>
          <a:xfrm>
            <a:off x="1116042" y="1033690"/>
            <a:ext cx="786806" cy="276999"/>
          </a:xfrm>
          <a:prstGeom prst="rect">
            <a:avLst/>
          </a:prstGeom>
          <a:noFill/>
        </p:spPr>
        <p:txBody>
          <a:bodyPr wrap="square" rtlCol="0">
            <a:spAutoFit/>
          </a:bodyPr>
          <a:lstStyle/>
          <a:p>
            <a:r>
              <a:rPr lang="en-US" sz="1200" b="1" dirty="0">
                <a:latin typeface="Arial Narrow" panose="020B0606020202030204" pitchFamily="34" charset="0"/>
              </a:rPr>
              <a:t>Summary</a:t>
            </a:r>
            <a:endParaRPr lang="en-US" sz="675" b="1" dirty="0">
              <a:latin typeface="Arial Narrow" panose="020B0606020202030204" pitchFamily="34" charset="0"/>
            </a:endParaRPr>
          </a:p>
        </p:txBody>
      </p:sp>
      <p:sp>
        <p:nvSpPr>
          <p:cNvPr id="13" name="Content Placeholder 1"/>
          <p:cNvSpPr txBox="1">
            <a:spLocks/>
          </p:cNvSpPr>
          <p:nvPr/>
        </p:nvSpPr>
        <p:spPr>
          <a:xfrm>
            <a:off x="1116043" y="1325872"/>
            <a:ext cx="6078582" cy="9990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Narrow" panose="020B0606020202030204" pitchFamily="34" charset="0"/>
              </a:rPr>
              <a:t>The current optimization algorithms for operation  management of grid-tied battery energy storage systems (BESS) typically do not look much under the hood of the BESS, i.e. </a:t>
            </a:r>
            <a:r>
              <a:rPr lang="en-US" sz="1200" dirty="0">
                <a:solidFill>
                  <a:srgbClr val="0070C0"/>
                </a:solidFill>
                <a:latin typeface="Arial Narrow" panose="020B0606020202030204" pitchFamily="34" charset="0"/>
              </a:rPr>
              <a:t>the device-level characteristics of the batteries. </a:t>
            </a:r>
            <a:r>
              <a:rPr lang="en-US" sz="1200" dirty="0">
                <a:latin typeface="Arial Narrow" panose="020B0606020202030204" pitchFamily="34" charset="0"/>
              </a:rPr>
              <a:t>In this project we propose approaches to overcome the complexities of detailed modelling of batteries in BESS operation optimization. Features such as cell-to-cell variations in </a:t>
            </a:r>
            <a:r>
              <a:rPr lang="en-US" sz="1200" b="1" dirty="0">
                <a:latin typeface="Arial Narrow" panose="020B0606020202030204" pitchFamily="34" charset="0"/>
              </a:rPr>
              <a:t>(a) maximum capacity, (b) charge level balance, and (c) internal resistance are addressed</a:t>
            </a:r>
            <a:r>
              <a:rPr lang="en-US" sz="1200" dirty="0">
                <a:latin typeface="Arial Narrow" panose="020B0606020202030204" pitchFamily="34" charset="0"/>
              </a:rPr>
              <a:t>. We account for the individual cells forming the battery pack via equivalent circuit representation of each cell. </a:t>
            </a:r>
          </a:p>
        </p:txBody>
      </p:sp>
      <p:grpSp>
        <p:nvGrpSpPr>
          <p:cNvPr id="315" name="Group 314"/>
          <p:cNvGrpSpPr/>
          <p:nvPr/>
        </p:nvGrpSpPr>
        <p:grpSpPr>
          <a:xfrm>
            <a:off x="4155334" y="2485464"/>
            <a:ext cx="3571079" cy="2057399"/>
            <a:chOff x="160127" y="95250"/>
            <a:chExt cx="4761439" cy="2743199"/>
          </a:xfrm>
        </p:grpSpPr>
        <p:sp>
          <p:nvSpPr>
            <p:cNvPr id="316" name="object 2"/>
            <p:cNvSpPr txBox="1"/>
            <p:nvPr/>
          </p:nvSpPr>
          <p:spPr>
            <a:xfrm>
              <a:off x="1598377" y="1231419"/>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12</a:t>
              </a:r>
              <a:endParaRPr sz="525">
                <a:latin typeface="Arial"/>
                <a:cs typeface="Arial"/>
              </a:endParaRPr>
            </a:p>
          </p:txBody>
        </p:sp>
        <p:sp>
          <p:nvSpPr>
            <p:cNvPr id="317" name="object 3"/>
            <p:cNvSpPr txBox="1"/>
            <p:nvPr/>
          </p:nvSpPr>
          <p:spPr>
            <a:xfrm>
              <a:off x="2396914" y="1231419"/>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14</a:t>
              </a:r>
              <a:endParaRPr sz="525">
                <a:latin typeface="Arial"/>
                <a:cs typeface="Arial"/>
              </a:endParaRPr>
            </a:p>
          </p:txBody>
        </p:sp>
        <p:sp>
          <p:nvSpPr>
            <p:cNvPr id="318" name="object 4"/>
            <p:cNvSpPr txBox="1"/>
            <p:nvPr/>
          </p:nvSpPr>
          <p:spPr>
            <a:xfrm>
              <a:off x="3195451" y="1231419"/>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16</a:t>
              </a:r>
              <a:endParaRPr sz="525">
                <a:latin typeface="Arial"/>
                <a:cs typeface="Arial"/>
              </a:endParaRPr>
            </a:p>
          </p:txBody>
        </p:sp>
        <p:sp>
          <p:nvSpPr>
            <p:cNvPr id="319" name="object 5"/>
            <p:cNvSpPr txBox="1"/>
            <p:nvPr/>
          </p:nvSpPr>
          <p:spPr>
            <a:xfrm>
              <a:off x="3993988" y="1231419"/>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18</a:t>
              </a:r>
              <a:endParaRPr sz="525">
                <a:latin typeface="Arial"/>
                <a:cs typeface="Arial"/>
              </a:endParaRPr>
            </a:p>
          </p:txBody>
        </p:sp>
        <p:sp>
          <p:nvSpPr>
            <p:cNvPr id="320" name="object 6"/>
            <p:cNvSpPr txBox="1"/>
            <p:nvPr/>
          </p:nvSpPr>
          <p:spPr>
            <a:xfrm>
              <a:off x="4792524" y="1231419"/>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20</a:t>
              </a:r>
              <a:endParaRPr sz="525">
                <a:latin typeface="Arial"/>
                <a:cs typeface="Arial"/>
              </a:endParaRPr>
            </a:p>
          </p:txBody>
        </p:sp>
        <p:sp>
          <p:nvSpPr>
            <p:cNvPr id="321" name="object 7"/>
            <p:cNvSpPr/>
            <p:nvPr/>
          </p:nvSpPr>
          <p:spPr>
            <a:xfrm>
              <a:off x="1663389" y="1007990"/>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322" name="object 8"/>
            <p:cNvSpPr/>
            <p:nvPr/>
          </p:nvSpPr>
          <p:spPr>
            <a:xfrm>
              <a:off x="1663389" y="825281"/>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323" name="object 9"/>
            <p:cNvSpPr/>
            <p:nvPr/>
          </p:nvSpPr>
          <p:spPr>
            <a:xfrm>
              <a:off x="1663389" y="642563"/>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324" name="object 10"/>
            <p:cNvSpPr/>
            <p:nvPr/>
          </p:nvSpPr>
          <p:spPr>
            <a:xfrm>
              <a:off x="1663389" y="459853"/>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325" name="object 11"/>
            <p:cNvSpPr/>
            <p:nvPr/>
          </p:nvSpPr>
          <p:spPr>
            <a:xfrm>
              <a:off x="1663389" y="277145"/>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326" name="object 12"/>
            <p:cNvSpPr/>
            <p:nvPr/>
          </p:nvSpPr>
          <p:spPr>
            <a:xfrm>
              <a:off x="4825596" y="1007990"/>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327" name="object 13"/>
            <p:cNvSpPr/>
            <p:nvPr/>
          </p:nvSpPr>
          <p:spPr>
            <a:xfrm>
              <a:off x="4825596" y="825281"/>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328" name="object 14"/>
            <p:cNvSpPr/>
            <p:nvPr/>
          </p:nvSpPr>
          <p:spPr>
            <a:xfrm>
              <a:off x="4825596" y="642563"/>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329" name="object 15"/>
            <p:cNvSpPr/>
            <p:nvPr/>
          </p:nvSpPr>
          <p:spPr>
            <a:xfrm>
              <a:off x="4825596" y="459853"/>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330" name="object 16"/>
            <p:cNvSpPr/>
            <p:nvPr/>
          </p:nvSpPr>
          <p:spPr>
            <a:xfrm>
              <a:off x="4825596" y="277145"/>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331" name="object 17"/>
            <p:cNvSpPr txBox="1"/>
            <p:nvPr/>
          </p:nvSpPr>
          <p:spPr>
            <a:xfrm>
              <a:off x="1474488" y="406691"/>
              <a:ext cx="161425" cy="847853"/>
            </a:xfrm>
            <a:prstGeom prst="rect">
              <a:avLst/>
            </a:prstGeom>
          </p:spPr>
          <p:txBody>
            <a:bodyPr vert="horz" wrap="square" lIns="0" tIns="0" rIns="0" bIns="0" rtlCol="0">
              <a:noAutofit/>
            </a:bodyPr>
            <a:lstStyle/>
            <a:p>
              <a:pPr marL="25241" algn="ctr"/>
              <a:r>
                <a:rPr sz="525" dirty="0">
                  <a:solidFill>
                    <a:srgbClr val="252525"/>
                  </a:solidFill>
                  <a:latin typeface="Arial"/>
                  <a:cs typeface="Arial"/>
                </a:rPr>
                <a:t>75</a:t>
              </a:r>
              <a:endParaRPr sz="525" dirty="0">
                <a:latin typeface="Arial"/>
                <a:cs typeface="Arial"/>
              </a:endParaRPr>
            </a:p>
            <a:p>
              <a:pPr>
                <a:lnSpc>
                  <a:spcPts val="600"/>
                </a:lnSpc>
                <a:spcBef>
                  <a:spcPts val="14"/>
                </a:spcBef>
              </a:pPr>
              <a:endParaRPr sz="375" dirty="0"/>
            </a:p>
            <a:p>
              <a:pPr marL="25241" algn="ctr"/>
              <a:r>
                <a:rPr sz="525" dirty="0">
                  <a:solidFill>
                    <a:srgbClr val="252525"/>
                  </a:solidFill>
                  <a:latin typeface="Arial"/>
                  <a:cs typeface="Arial"/>
                </a:rPr>
                <a:t>50</a:t>
              </a:r>
              <a:endParaRPr sz="525" dirty="0">
                <a:latin typeface="Arial"/>
                <a:cs typeface="Arial"/>
              </a:endParaRPr>
            </a:p>
            <a:p>
              <a:pPr>
                <a:lnSpc>
                  <a:spcPts val="600"/>
                </a:lnSpc>
                <a:spcBef>
                  <a:spcPts val="14"/>
                </a:spcBef>
              </a:pPr>
              <a:endParaRPr sz="375" dirty="0"/>
            </a:p>
            <a:p>
              <a:pPr marL="25241" algn="ctr"/>
              <a:r>
                <a:rPr sz="525" dirty="0">
                  <a:solidFill>
                    <a:srgbClr val="252525"/>
                  </a:solidFill>
                  <a:latin typeface="Arial"/>
                  <a:cs typeface="Arial"/>
                </a:rPr>
                <a:t>25</a:t>
              </a:r>
              <a:endParaRPr sz="525" dirty="0">
                <a:latin typeface="Arial"/>
                <a:cs typeface="Arial"/>
              </a:endParaRPr>
            </a:p>
            <a:p>
              <a:pPr>
                <a:lnSpc>
                  <a:spcPts val="600"/>
                </a:lnSpc>
                <a:spcBef>
                  <a:spcPts val="14"/>
                </a:spcBef>
              </a:pPr>
              <a:endParaRPr sz="375" dirty="0"/>
            </a:p>
            <a:p>
              <a:pPr marL="72390" algn="ctr"/>
              <a:r>
                <a:rPr sz="525" dirty="0">
                  <a:solidFill>
                    <a:srgbClr val="252525"/>
                  </a:solidFill>
                  <a:latin typeface="Arial"/>
                  <a:cs typeface="Arial"/>
                </a:rPr>
                <a:t>0</a:t>
              </a:r>
              <a:endParaRPr sz="525" dirty="0">
                <a:latin typeface="Arial"/>
                <a:cs typeface="Arial"/>
              </a:endParaRPr>
            </a:p>
            <a:p>
              <a:pPr>
                <a:lnSpc>
                  <a:spcPts val="600"/>
                </a:lnSpc>
                <a:spcBef>
                  <a:spcPts val="14"/>
                </a:spcBef>
              </a:pPr>
              <a:endParaRPr sz="375" dirty="0"/>
            </a:p>
            <a:p>
              <a:pPr algn="ctr"/>
              <a:r>
                <a:rPr sz="525" dirty="0">
                  <a:solidFill>
                    <a:srgbClr val="252525"/>
                  </a:solidFill>
                  <a:latin typeface="Arial"/>
                  <a:cs typeface="Arial"/>
                </a:rPr>
                <a:t>-25</a:t>
              </a:r>
              <a:endParaRPr sz="525" dirty="0">
                <a:latin typeface="Arial"/>
                <a:cs typeface="Arial"/>
              </a:endParaRPr>
            </a:p>
          </p:txBody>
        </p:sp>
        <p:sp>
          <p:nvSpPr>
            <p:cNvPr id="332" name="object 18"/>
            <p:cNvSpPr txBox="1"/>
            <p:nvPr/>
          </p:nvSpPr>
          <p:spPr>
            <a:xfrm>
              <a:off x="1452408" y="223977"/>
              <a:ext cx="183504"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100</a:t>
              </a:r>
              <a:endParaRPr sz="525">
                <a:latin typeface="Arial"/>
                <a:cs typeface="Arial"/>
              </a:endParaRPr>
            </a:p>
          </p:txBody>
        </p:sp>
        <p:sp>
          <p:nvSpPr>
            <p:cNvPr id="333" name="object 19"/>
            <p:cNvSpPr txBox="1"/>
            <p:nvPr/>
          </p:nvSpPr>
          <p:spPr>
            <a:xfrm>
              <a:off x="1095486" y="462591"/>
              <a:ext cx="138364" cy="537939"/>
            </a:xfrm>
            <a:prstGeom prst="rect">
              <a:avLst/>
            </a:prstGeom>
          </p:spPr>
          <p:txBody>
            <a:bodyPr vert="vert270" wrap="square" lIns="0" tIns="0" rIns="0" bIns="0" rtlCol="0">
              <a:noAutofit/>
            </a:bodyPr>
            <a:lstStyle/>
            <a:p>
              <a:pPr marL="9525"/>
              <a:r>
                <a:rPr sz="675" dirty="0">
                  <a:solidFill>
                    <a:srgbClr val="252525"/>
                  </a:solidFill>
                  <a:latin typeface="Arial"/>
                  <a:cs typeface="Arial"/>
                </a:rPr>
                <a:t>Power (kW)</a:t>
              </a:r>
              <a:endParaRPr sz="675">
                <a:latin typeface="Arial"/>
                <a:cs typeface="Arial"/>
              </a:endParaRPr>
            </a:p>
          </p:txBody>
        </p:sp>
        <p:sp>
          <p:nvSpPr>
            <p:cNvPr id="334" name="object 20"/>
            <p:cNvSpPr txBox="1"/>
            <p:nvPr/>
          </p:nvSpPr>
          <p:spPr>
            <a:xfrm>
              <a:off x="3180732" y="95250"/>
              <a:ext cx="329964" cy="139050"/>
            </a:xfrm>
            <a:prstGeom prst="rect">
              <a:avLst/>
            </a:prstGeom>
          </p:spPr>
          <p:txBody>
            <a:bodyPr vert="horz" wrap="square" lIns="0" tIns="0" rIns="0" bIns="0" rtlCol="0">
              <a:noAutofit/>
            </a:bodyPr>
            <a:lstStyle/>
            <a:p>
              <a:pPr marL="9525"/>
              <a:r>
                <a:rPr sz="675" b="1" dirty="0">
                  <a:latin typeface="Arial"/>
                  <a:cs typeface="Arial"/>
                </a:rPr>
                <a:t>(a)</a:t>
              </a:r>
              <a:endParaRPr sz="675" dirty="0">
                <a:latin typeface="Arial"/>
                <a:cs typeface="Arial"/>
              </a:endParaRPr>
            </a:p>
          </p:txBody>
        </p:sp>
        <p:sp>
          <p:nvSpPr>
            <p:cNvPr id="335" name="object 21"/>
            <p:cNvSpPr/>
            <p:nvPr/>
          </p:nvSpPr>
          <p:spPr>
            <a:xfrm>
              <a:off x="1663005" y="246659"/>
              <a:ext cx="3194915" cy="940502"/>
            </a:xfrm>
            <a:custGeom>
              <a:avLst/>
              <a:gdLst/>
              <a:ahLst/>
              <a:cxnLst/>
              <a:rect l="l" t="t" r="r" b="b"/>
              <a:pathLst>
                <a:path w="4134841" h="1320025">
                  <a:moveTo>
                    <a:pt x="0" y="1320025"/>
                  </a:moveTo>
                  <a:lnTo>
                    <a:pt x="496" y="1319034"/>
                  </a:lnTo>
                  <a:lnTo>
                    <a:pt x="129684" y="1156970"/>
                  </a:lnTo>
                  <a:lnTo>
                    <a:pt x="258862" y="675678"/>
                  </a:lnTo>
                  <a:lnTo>
                    <a:pt x="388049" y="295592"/>
                  </a:lnTo>
                  <a:lnTo>
                    <a:pt x="517227" y="438797"/>
                  </a:lnTo>
                  <a:lnTo>
                    <a:pt x="646418" y="269811"/>
                  </a:lnTo>
                  <a:lnTo>
                    <a:pt x="775590" y="282562"/>
                  </a:lnTo>
                  <a:lnTo>
                    <a:pt x="904787" y="292188"/>
                  </a:lnTo>
                  <a:lnTo>
                    <a:pt x="1033959" y="0"/>
                  </a:lnTo>
                  <a:lnTo>
                    <a:pt x="1163143" y="134607"/>
                  </a:lnTo>
                  <a:lnTo>
                    <a:pt x="1292327" y="103187"/>
                  </a:lnTo>
                  <a:lnTo>
                    <a:pt x="1421512" y="354457"/>
                  </a:lnTo>
                  <a:lnTo>
                    <a:pt x="1550696" y="713333"/>
                  </a:lnTo>
                  <a:lnTo>
                    <a:pt x="1679881" y="573163"/>
                  </a:lnTo>
                  <a:lnTo>
                    <a:pt x="1809052" y="302145"/>
                  </a:lnTo>
                  <a:lnTo>
                    <a:pt x="1938249" y="470916"/>
                  </a:lnTo>
                  <a:lnTo>
                    <a:pt x="2067421" y="581964"/>
                  </a:lnTo>
                  <a:lnTo>
                    <a:pt x="2196606" y="913930"/>
                  </a:lnTo>
                  <a:lnTo>
                    <a:pt x="2325790" y="859548"/>
                  </a:lnTo>
                  <a:lnTo>
                    <a:pt x="2454974" y="1074775"/>
                  </a:lnTo>
                  <a:lnTo>
                    <a:pt x="2584159" y="1073404"/>
                  </a:lnTo>
                  <a:lnTo>
                    <a:pt x="2713343" y="1075601"/>
                  </a:lnTo>
                  <a:lnTo>
                    <a:pt x="2842515" y="1074000"/>
                  </a:lnTo>
                  <a:lnTo>
                    <a:pt x="2971712" y="1074585"/>
                  </a:lnTo>
                  <a:lnTo>
                    <a:pt x="3100884" y="1074026"/>
                  </a:lnTo>
                  <a:lnTo>
                    <a:pt x="3230068" y="1072857"/>
                  </a:lnTo>
                  <a:lnTo>
                    <a:pt x="3359252" y="1073378"/>
                  </a:lnTo>
                  <a:lnTo>
                    <a:pt x="3488437" y="1073505"/>
                  </a:lnTo>
                  <a:lnTo>
                    <a:pt x="3617621" y="1072311"/>
                  </a:lnTo>
                  <a:lnTo>
                    <a:pt x="3746806" y="1073454"/>
                  </a:lnTo>
                  <a:lnTo>
                    <a:pt x="3875977" y="1073645"/>
                  </a:lnTo>
                  <a:lnTo>
                    <a:pt x="4005174" y="1074889"/>
                  </a:lnTo>
                  <a:lnTo>
                    <a:pt x="4134346" y="1073327"/>
                  </a:lnTo>
                  <a:lnTo>
                    <a:pt x="4134841" y="1073327"/>
                  </a:lnTo>
                </a:path>
              </a:pathLst>
            </a:custGeom>
            <a:ln w="6353">
              <a:solidFill>
                <a:srgbClr val="0000FF"/>
              </a:solidFill>
            </a:ln>
          </p:spPr>
          <p:txBody>
            <a:bodyPr wrap="square" lIns="0" tIns="0" rIns="0" bIns="0" rtlCol="0">
              <a:noAutofit/>
            </a:bodyPr>
            <a:lstStyle/>
            <a:p>
              <a:endParaRPr sz="900"/>
            </a:p>
          </p:txBody>
        </p:sp>
        <p:sp>
          <p:nvSpPr>
            <p:cNvPr id="336" name="object 22"/>
            <p:cNvSpPr/>
            <p:nvPr/>
          </p:nvSpPr>
          <p:spPr>
            <a:xfrm>
              <a:off x="1663005" y="246659"/>
              <a:ext cx="3194915" cy="940502"/>
            </a:xfrm>
            <a:custGeom>
              <a:avLst/>
              <a:gdLst/>
              <a:ahLst/>
              <a:cxnLst/>
              <a:rect l="l" t="t" r="r" b="b"/>
              <a:pathLst>
                <a:path w="4134841" h="1320025">
                  <a:moveTo>
                    <a:pt x="0" y="1320025"/>
                  </a:moveTo>
                  <a:lnTo>
                    <a:pt x="496" y="1319034"/>
                  </a:lnTo>
                  <a:lnTo>
                    <a:pt x="129684" y="1156970"/>
                  </a:lnTo>
                  <a:lnTo>
                    <a:pt x="258862" y="675678"/>
                  </a:lnTo>
                  <a:lnTo>
                    <a:pt x="388049" y="295592"/>
                  </a:lnTo>
                  <a:lnTo>
                    <a:pt x="517227" y="438797"/>
                  </a:lnTo>
                  <a:lnTo>
                    <a:pt x="646418" y="269811"/>
                  </a:lnTo>
                  <a:lnTo>
                    <a:pt x="775590" y="282562"/>
                  </a:lnTo>
                  <a:lnTo>
                    <a:pt x="904787" y="292188"/>
                  </a:lnTo>
                  <a:lnTo>
                    <a:pt x="1033959" y="0"/>
                  </a:lnTo>
                  <a:lnTo>
                    <a:pt x="1163143" y="134607"/>
                  </a:lnTo>
                  <a:lnTo>
                    <a:pt x="1292327" y="103187"/>
                  </a:lnTo>
                  <a:lnTo>
                    <a:pt x="1421512" y="354457"/>
                  </a:lnTo>
                  <a:lnTo>
                    <a:pt x="1550696" y="713333"/>
                  </a:lnTo>
                  <a:lnTo>
                    <a:pt x="1679881" y="573163"/>
                  </a:lnTo>
                  <a:lnTo>
                    <a:pt x="1809052" y="302145"/>
                  </a:lnTo>
                  <a:lnTo>
                    <a:pt x="1938249" y="470916"/>
                  </a:lnTo>
                  <a:lnTo>
                    <a:pt x="2067421" y="581964"/>
                  </a:lnTo>
                  <a:lnTo>
                    <a:pt x="2196606" y="1068552"/>
                  </a:lnTo>
                  <a:lnTo>
                    <a:pt x="2325790" y="1068552"/>
                  </a:lnTo>
                  <a:lnTo>
                    <a:pt x="2454974" y="1068552"/>
                  </a:lnTo>
                  <a:lnTo>
                    <a:pt x="2584159" y="1073404"/>
                  </a:lnTo>
                  <a:lnTo>
                    <a:pt x="2713343" y="1075601"/>
                  </a:lnTo>
                  <a:lnTo>
                    <a:pt x="2842515" y="1074000"/>
                  </a:lnTo>
                  <a:lnTo>
                    <a:pt x="2971712" y="1074585"/>
                  </a:lnTo>
                  <a:lnTo>
                    <a:pt x="3100884" y="1074026"/>
                  </a:lnTo>
                  <a:lnTo>
                    <a:pt x="3230068" y="1072857"/>
                  </a:lnTo>
                  <a:lnTo>
                    <a:pt x="3359252" y="1073378"/>
                  </a:lnTo>
                  <a:lnTo>
                    <a:pt x="3488437" y="1073505"/>
                  </a:lnTo>
                  <a:lnTo>
                    <a:pt x="3617621" y="1072311"/>
                  </a:lnTo>
                  <a:lnTo>
                    <a:pt x="3746806" y="1073454"/>
                  </a:lnTo>
                  <a:lnTo>
                    <a:pt x="3875977" y="1073645"/>
                  </a:lnTo>
                  <a:lnTo>
                    <a:pt x="4005174" y="1074889"/>
                  </a:lnTo>
                  <a:lnTo>
                    <a:pt x="4134346" y="1073327"/>
                  </a:lnTo>
                  <a:lnTo>
                    <a:pt x="4134841" y="1073327"/>
                  </a:lnTo>
                </a:path>
              </a:pathLst>
            </a:custGeom>
            <a:ln w="6353">
              <a:solidFill>
                <a:srgbClr val="FF0000"/>
              </a:solidFill>
            </a:ln>
          </p:spPr>
          <p:txBody>
            <a:bodyPr wrap="square" lIns="0" tIns="0" rIns="0" bIns="0" rtlCol="0">
              <a:noAutofit/>
            </a:bodyPr>
            <a:lstStyle/>
            <a:p>
              <a:endParaRPr sz="900"/>
            </a:p>
          </p:txBody>
        </p:sp>
        <p:sp>
          <p:nvSpPr>
            <p:cNvPr id="337" name="object 23"/>
            <p:cNvSpPr/>
            <p:nvPr/>
          </p:nvSpPr>
          <p:spPr>
            <a:xfrm>
              <a:off x="1630674" y="1156043"/>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3" y="19057"/>
                  </a:lnTo>
                  <a:lnTo>
                    <a:pt x="0" y="31631"/>
                  </a:lnTo>
                  <a:lnTo>
                    <a:pt x="1981" y="47825"/>
                  </a:lnTo>
                  <a:lnTo>
                    <a:pt x="8055" y="60740"/>
                  </a:lnTo>
                  <a:lnTo>
                    <a:pt x="17402" y="69967"/>
                  </a:lnTo>
                  <a:lnTo>
                    <a:pt x="29201" y="75094"/>
                  </a:lnTo>
                  <a:lnTo>
                    <a:pt x="45999" y="73448"/>
                  </a:lnTo>
                  <a:lnTo>
                    <a:pt x="59293" y="67843"/>
                  </a:lnTo>
                  <a:lnTo>
                    <a:pt x="68825" y="59052"/>
                  </a:lnTo>
                  <a:lnTo>
                    <a:pt x="74336" y="47846"/>
                  </a:lnTo>
                </a:path>
              </a:pathLst>
            </a:custGeom>
            <a:ln w="9525">
              <a:solidFill>
                <a:srgbClr val="FF0000"/>
              </a:solidFill>
            </a:ln>
          </p:spPr>
          <p:txBody>
            <a:bodyPr wrap="square" lIns="0" tIns="0" rIns="0" bIns="0" rtlCol="0">
              <a:noAutofit/>
            </a:bodyPr>
            <a:lstStyle/>
            <a:p>
              <a:endParaRPr sz="900"/>
            </a:p>
          </p:txBody>
        </p:sp>
        <p:sp>
          <p:nvSpPr>
            <p:cNvPr id="338" name="object 24"/>
            <p:cNvSpPr/>
            <p:nvPr/>
          </p:nvSpPr>
          <p:spPr>
            <a:xfrm>
              <a:off x="1730491" y="1040565"/>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2" y="19057"/>
                  </a:lnTo>
                  <a:lnTo>
                    <a:pt x="0" y="31631"/>
                  </a:lnTo>
                  <a:lnTo>
                    <a:pt x="1981" y="47830"/>
                  </a:lnTo>
                  <a:lnTo>
                    <a:pt x="8055" y="60746"/>
                  </a:lnTo>
                  <a:lnTo>
                    <a:pt x="17402" y="69970"/>
                  </a:lnTo>
                  <a:lnTo>
                    <a:pt x="29201" y="75094"/>
                  </a:lnTo>
                  <a:lnTo>
                    <a:pt x="45999" y="73449"/>
                  </a:lnTo>
                  <a:lnTo>
                    <a:pt x="59293" y="67847"/>
                  </a:lnTo>
                  <a:lnTo>
                    <a:pt x="68825" y="59057"/>
                  </a:lnTo>
                  <a:lnTo>
                    <a:pt x="74336" y="47850"/>
                  </a:lnTo>
                </a:path>
              </a:pathLst>
            </a:custGeom>
            <a:ln w="9525">
              <a:solidFill>
                <a:srgbClr val="FF0000"/>
              </a:solidFill>
            </a:ln>
          </p:spPr>
          <p:txBody>
            <a:bodyPr wrap="square" lIns="0" tIns="0" rIns="0" bIns="0" rtlCol="0">
              <a:noAutofit/>
            </a:bodyPr>
            <a:lstStyle/>
            <a:p>
              <a:endParaRPr sz="900"/>
            </a:p>
          </p:txBody>
        </p:sp>
        <p:sp>
          <p:nvSpPr>
            <p:cNvPr id="339" name="object 25"/>
            <p:cNvSpPr/>
            <p:nvPr/>
          </p:nvSpPr>
          <p:spPr>
            <a:xfrm>
              <a:off x="1830308" y="697651"/>
              <a:ext cx="58474" cy="53504"/>
            </a:xfrm>
            <a:custGeom>
              <a:avLst/>
              <a:gdLst/>
              <a:ahLst/>
              <a:cxnLst/>
              <a:rect l="l" t="t" r="r" b="b"/>
              <a:pathLst>
                <a:path w="75677" h="75095">
                  <a:moveTo>
                    <a:pt x="75677" y="37934"/>
                  </a:moveTo>
                  <a:lnTo>
                    <a:pt x="73005" y="23895"/>
                  </a:lnTo>
                  <a:lnTo>
                    <a:pt x="65673" y="12206"/>
                  </a:lnTo>
                  <a:lnTo>
                    <a:pt x="54711" y="3898"/>
                  </a:lnTo>
                  <a:lnTo>
                    <a:pt x="41145" y="0"/>
                  </a:lnTo>
                  <a:lnTo>
                    <a:pt x="25821" y="2344"/>
                  </a:lnTo>
                  <a:lnTo>
                    <a:pt x="13425" y="8998"/>
                  </a:lnTo>
                  <a:lnTo>
                    <a:pt x="4602" y="19062"/>
                  </a:lnTo>
                  <a:lnTo>
                    <a:pt x="0" y="31634"/>
                  </a:lnTo>
                  <a:lnTo>
                    <a:pt x="1981" y="47832"/>
                  </a:lnTo>
                  <a:lnTo>
                    <a:pt x="8056" y="60747"/>
                  </a:lnTo>
                  <a:lnTo>
                    <a:pt x="17403" y="69971"/>
                  </a:lnTo>
                  <a:lnTo>
                    <a:pt x="29203" y="75095"/>
                  </a:lnTo>
                  <a:lnTo>
                    <a:pt x="46000" y="73449"/>
                  </a:lnTo>
                  <a:lnTo>
                    <a:pt x="59294" y="67846"/>
                  </a:lnTo>
                  <a:lnTo>
                    <a:pt x="68826" y="59056"/>
                  </a:lnTo>
                  <a:lnTo>
                    <a:pt x="74337" y="47848"/>
                  </a:lnTo>
                </a:path>
              </a:pathLst>
            </a:custGeom>
            <a:ln w="9525">
              <a:solidFill>
                <a:srgbClr val="FF0000"/>
              </a:solidFill>
            </a:ln>
          </p:spPr>
          <p:txBody>
            <a:bodyPr wrap="square" lIns="0" tIns="0" rIns="0" bIns="0" rtlCol="0">
              <a:noAutofit/>
            </a:bodyPr>
            <a:lstStyle/>
            <a:p>
              <a:endParaRPr sz="900"/>
            </a:p>
          </p:txBody>
        </p:sp>
        <p:sp>
          <p:nvSpPr>
            <p:cNvPr id="340" name="object 26"/>
            <p:cNvSpPr/>
            <p:nvPr/>
          </p:nvSpPr>
          <p:spPr>
            <a:xfrm>
              <a:off x="1930125" y="426835"/>
              <a:ext cx="58474" cy="53504"/>
            </a:xfrm>
            <a:custGeom>
              <a:avLst/>
              <a:gdLst/>
              <a:ahLst/>
              <a:cxnLst/>
              <a:rect l="l" t="t" r="r" b="b"/>
              <a:pathLst>
                <a:path w="75677" h="75094">
                  <a:moveTo>
                    <a:pt x="75677" y="37935"/>
                  </a:moveTo>
                  <a:lnTo>
                    <a:pt x="73005" y="23890"/>
                  </a:lnTo>
                  <a:lnTo>
                    <a:pt x="65674" y="12202"/>
                  </a:lnTo>
                  <a:lnTo>
                    <a:pt x="54711" y="3896"/>
                  </a:lnTo>
                  <a:lnTo>
                    <a:pt x="41145" y="0"/>
                  </a:lnTo>
                  <a:lnTo>
                    <a:pt x="25821" y="2342"/>
                  </a:lnTo>
                  <a:lnTo>
                    <a:pt x="13425" y="8994"/>
                  </a:lnTo>
                  <a:lnTo>
                    <a:pt x="4603" y="19057"/>
                  </a:lnTo>
                  <a:lnTo>
                    <a:pt x="0" y="31631"/>
                  </a:lnTo>
                  <a:lnTo>
                    <a:pt x="1981" y="47830"/>
                  </a:lnTo>
                  <a:lnTo>
                    <a:pt x="8055" y="60746"/>
                  </a:lnTo>
                  <a:lnTo>
                    <a:pt x="17402" y="69970"/>
                  </a:lnTo>
                  <a:lnTo>
                    <a:pt x="29201" y="75094"/>
                  </a:lnTo>
                  <a:lnTo>
                    <a:pt x="46000" y="73449"/>
                  </a:lnTo>
                  <a:lnTo>
                    <a:pt x="59294" y="67847"/>
                  </a:lnTo>
                  <a:lnTo>
                    <a:pt x="68826" y="59057"/>
                  </a:lnTo>
                  <a:lnTo>
                    <a:pt x="74336" y="47850"/>
                  </a:lnTo>
                </a:path>
              </a:pathLst>
            </a:custGeom>
            <a:ln w="9525">
              <a:solidFill>
                <a:srgbClr val="FF0000"/>
              </a:solidFill>
            </a:ln>
          </p:spPr>
          <p:txBody>
            <a:bodyPr wrap="square" lIns="0" tIns="0" rIns="0" bIns="0" rtlCol="0">
              <a:noAutofit/>
            </a:bodyPr>
            <a:lstStyle/>
            <a:p>
              <a:endParaRPr sz="900"/>
            </a:p>
          </p:txBody>
        </p:sp>
        <p:sp>
          <p:nvSpPr>
            <p:cNvPr id="341" name="object 27"/>
            <p:cNvSpPr/>
            <p:nvPr/>
          </p:nvSpPr>
          <p:spPr>
            <a:xfrm>
              <a:off x="2029942" y="528885"/>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3" y="19057"/>
                  </a:lnTo>
                  <a:lnTo>
                    <a:pt x="0" y="31631"/>
                  </a:lnTo>
                  <a:lnTo>
                    <a:pt x="1981" y="47830"/>
                  </a:lnTo>
                  <a:lnTo>
                    <a:pt x="8055" y="60746"/>
                  </a:lnTo>
                  <a:lnTo>
                    <a:pt x="17402" y="69970"/>
                  </a:lnTo>
                  <a:lnTo>
                    <a:pt x="29201" y="75094"/>
                  </a:lnTo>
                  <a:lnTo>
                    <a:pt x="45999" y="73449"/>
                  </a:lnTo>
                  <a:lnTo>
                    <a:pt x="59294" y="67847"/>
                  </a:lnTo>
                  <a:lnTo>
                    <a:pt x="68826" y="59057"/>
                  </a:lnTo>
                  <a:lnTo>
                    <a:pt x="74336" y="47850"/>
                  </a:lnTo>
                </a:path>
              </a:pathLst>
            </a:custGeom>
            <a:ln w="9525">
              <a:solidFill>
                <a:srgbClr val="FF0000"/>
              </a:solidFill>
            </a:ln>
          </p:spPr>
          <p:txBody>
            <a:bodyPr wrap="square" lIns="0" tIns="0" rIns="0" bIns="0" rtlCol="0">
              <a:noAutofit/>
            </a:bodyPr>
            <a:lstStyle/>
            <a:p>
              <a:endParaRPr sz="900"/>
            </a:p>
          </p:txBody>
        </p:sp>
        <p:sp>
          <p:nvSpPr>
            <p:cNvPr id="342" name="object 28"/>
            <p:cNvSpPr/>
            <p:nvPr/>
          </p:nvSpPr>
          <p:spPr>
            <a:xfrm>
              <a:off x="2129755" y="408475"/>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25"/>
                  </a:lnTo>
                  <a:lnTo>
                    <a:pt x="8057" y="60740"/>
                  </a:lnTo>
                  <a:lnTo>
                    <a:pt x="17405" y="69966"/>
                  </a:lnTo>
                  <a:lnTo>
                    <a:pt x="29202" y="75094"/>
                  </a:lnTo>
                  <a:lnTo>
                    <a:pt x="46002" y="73448"/>
                  </a:lnTo>
                  <a:lnTo>
                    <a:pt x="59296" y="67843"/>
                  </a:lnTo>
                  <a:lnTo>
                    <a:pt x="68827" y="59051"/>
                  </a:lnTo>
                  <a:lnTo>
                    <a:pt x="74337" y="47845"/>
                  </a:lnTo>
                </a:path>
              </a:pathLst>
            </a:custGeom>
            <a:ln w="9525">
              <a:solidFill>
                <a:srgbClr val="FF0000"/>
              </a:solidFill>
            </a:ln>
          </p:spPr>
          <p:txBody>
            <a:bodyPr wrap="square" lIns="0" tIns="0" rIns="0" bIns="0" rtlCol="0">
              <a:noAutofit/>
            </a:bodyPr>
            <a:lstStyle/>
            <a:p>
              <a:endParaRPr sz="900"/>
            </a:p>
          </p:txBody>
        </p:sp>
        <p:sp>
          <p:nvSpPr>
            <p:cNvPr id="343" name="object 29"/>
            <p:cNvSpPr/>
            <p:nvPr/>
          </p:nvSpPr>
          <p:spPr>
            <a:xfrm>
              <a:off x="2229574" y="417569"/>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25"/>
                  </a:lnTo>
                  <a:lnTo>
                    <a:pt x="8057" y="60740"/>
                  </a:lnTo>
                  <a:lnTo>
                    <a:pt x="17405" y="69966"/>
                  </a:lnTo>
                  <a:lnTo>
                    <a:pt x="29202" y="75094"/>
                  </a:lnTo>
                  <a:lnTo>
                    <a:pt x="46002" y="73448"/>
                  </a:lnTo>
                  <a:lnTo>
                    <a:pt x="59296" y="67843"/>
                  </a:lnTo>
                  <a:lnTo>
                    <a:pt x="68827" y="59051"/>
                  </a:lnTo>
                  <a:lnTo>
                    <a:pt x="74337" y="47845"/>
                  </a:lnTo>
                </a:path>
              </a:pathLst>
            </a:custGeom>
            <a:ln w="9525">
              <a:solidFill>
                <a:srgbClr val="FF0000"/>
              </a:solidFill>
            </a:ln>
          </p:spPr>
          <p:txBody>
            <a:bodyPr wrap="square" lIns="0" tIns="0" rIns="0" bIns="0" rtlCol="0">
              <a:noAutofit/>
            </a:bodyPr>
            <a:lstStyle/>
            <a:p>
              <a:endParaRPr sz="900"/>
            </a:p>
          </p:txBody>
        </p:sp>
        <p:sp>
          <p:nvSpPr>
            <p:cNvPr id="344" name="object 30"/>
            <p:cNvSpPr/>
            <p:nvPr/>
          </p:nvSpPr>
          <p:spPr>
            <a:xfrm>
              <a:off x="2329392" y="424428"/>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25"/>
                  </a:lnTo>
                  <a:lnTo>
                    <a:pt x="8054" y="60740"/>
                  </a:lnTo>
                  <a:lnTo>
                    <a:pt x="17400" y="69967"/>
                  </a:lnTo>
                  <a:lnTo>
                    <a:pt x="29199" y="75094"/>
                  </a:lnTo>
                  <a:lnTo>
                    <a:pt x="46000" y="73448"/>
                  </a:lnTo>
                  <a:lnTo>
                    <a:pt x="59295" y="67843"/>
                  </a:lnTo>
                  <a:lnTo>
                    <a:pt x="68826" y="59052"/>
                  </a:lnTo>
                  <a:lnTo>
                    <a:pt x="74336" y="47847"/>
                  </a:lnTo>
                </a:path>
              </a:pathLst>
            </a:custGeom>
            <a:ln w="9525">
              <a:solidFill>
                <a:srgbClr val="FF0000"/>
              </a:solidFill>
            </a:ln>
          </p:spPr>
          <p:txBody>
            <a:bodyPr wrap="square" lIns="0" tIns="0" rIns="0" bIns="0" rtlCol="0">
              <a:noAutofit/>
            </a:bodyPr>
            <a:lstStyle/>
            <a:p>
              <a:endParaRPr sz="900"/>
            </a:p>
          </p:txBody>
        </p:sp>
        <p:sp>
          <p:nvSpPr>
            <p:cNvPr id="345" name="object 31"/>
            <p:cNvSpPr/>
            <p:nvPr/>
          </p:nvSpPr>
          <p:spPr>
            <a:xfrm>
              <a:off x="2429210" y="216238"/>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46" name="object 32"/>
            <p:cNvSpPr/>
            <p:nvPr/>
          </p:nvSpPr>
          <p:spPr>
            <a:xfrm>
              <a:off x="2529029" y="312144"/>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47" name="object 33"/>
            <p:cNvSpPr/>
            <p:nvPr/>
          </p:nvSpPr>
          <p:spPr>
            <a:xfrm>
              <a:off x="2628847" y="289758"/>
              <a:ext cx="58474" cy="53504"/>
            </a:xfrm>
            <a:custGeom>
              <a:avLst/>
              <a:gdLst/>
              <a:ahLst/>
              <a:cxnLst/>
              <a:rect l="l" t="t" r="r" b="b"/>
              <a:pathLst>
                <a:path w="75677" h="75095">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31"/>
                  </a:lnTo>
                  <a:lnTo>
                    <a:pt x="8054" y="60746"/>
                  </a:lnTo>
                  <a:lnTo>
                    <a:pt x="17401" y="69970"/>
                  </a:lnTo>
                  <a:lnTo>
                    <a:pt x="29200" y="75095"/>
                  </a:lnTo>
                  <a:lnTo>
                    <a:pt x="45996" y="73449"/>
                  </a:lnTo>
                  <a:lnTo>
                    <a:pt x="59290" y="67847"/>
                  </a:lnTo>
                  <a:lnTo>
                    <a:pt x="68824" y="59057"/>
                  </a:lnTo>
                  <a:lnTo>
                    <a:pt x="74336" y="47850"/>
                  </a:lnTo>
                </a:path>
              </a:pathLst>
            </a:custGeom>
            <a:ln w="9525">
              <a:solidFill>
                <a:srgbClr val="FF0000"/>
              </a:solidFill>
            </a:ln>
          </p:spPr>
          <p:txBody>
            <a:bodyPr wrap="square" lIns="0" tIns="0" rIns="0" bIns="0" rtlCol="0">
              <a:noAutofit/>
            </a:bodyPr>
            <a:lstStyle/>
            <a:p>
              <a:endParaRPr sz="900"/>
            </a:p>
          </p:txBody>
        </p:sp>
        <p:sp>
          <p:nvSpPr>
            <p:cNvPr id="348" name="object 34"/>
            <p:cNvSpPr/>
            <p:nvPr/>
          </p:nvSpPr>
          <p:spPr>
            <a:xfrm>
              <a:off x="2728665" y="468785"/>
              <a:ext cx="58474" cy="53504"/>
            </a:xfrm>
            <a:custGeom>
              <a:avLst/>
              <a:gdLst/>
              <a:ahLst/>
              <a:cxnLst/>
              <a:rect l="l" t="t" r="r" b="b"/>
              <a:pathLst>
                <a:path w="75677" h="75095">
                  <a:moveTo>
                    <a:pt x="75677" y="37934"/>
                  </a:moveTo>
                  <a:lnTo>
                    <a:pt x="73004" y="23895"/>
                  </a:lnTo>
                  <a:lnTo>
                    <a:pt x="65671" y="12206"/>
                  </a:lnTo>
                  <a:lnTo>
                    <a:pt x="54708" y="3898"/>
                  </a:lnTo>
                  <a:lnTo>
                    <a:pt x="41144" y="0"/>
                  </a:lnTo>
                  <a:lnTo>
                    <a:pt x="25819" y="2344"/>
                  </a:lnTo>
                  <a:lnTo>
                    <a:pt x="13423" y="8998"/>
                  </a:lnTo>
                  <a:lnTo>
                    <a:pt x="4601" y="19063"/>
                  </a:lnTo>
                  <a:lnTo>
                    <a:pt x="0" y="31635"/>
                  </a:lnTo>
                  <a:lnTo>
                    <a:pt x="1981" y="47833"/>
                  </a:lnTo>
                  <a:lnTo>
                    <a:pt x="8055" y="60747"/>
                  </a:lnTo>
                  <a:lnTo>
                    <a:pt x="17402" y="69971"/>
                  </a:lnTo>
                  <a:lnTo>
                    <a:pt x="29202" y="75095"/>
                  </a:lnTo>
                  <a:lnTo>
                    <a:pt x="45997" y="73449"/>
                  </a:lnTo>
                  <a:lnTo>
                    <a:pt x="59291" y="67847"/>
                  </a:lnTo>
                  <a:lnTo>
                    <a:pt x="68824" y="59056"/>
                  </a:lnTo>
                  <a:lnTo>
                    <a:pt x="74336" y="47849"/>
                  </a:lnTo>
                </a:path>
              </a:pathLst>
            </a:custGeom>
            <a:ln w="9525">
              <a:solidFill>
                <a:srgbClr val="FF0000"/>
              </a:solidFill>
            </a:ln>
          </p:spPr>
          <p:txBody>
            <a:bodyPr wrap="square" lIns="0" tIns="0" rIns="0" bIns="0" rtlCol="0">
              <a:noAutofit/>
            </a:bodyPr>
            <a:lstStyle/>
            <a:p>
              <a:endParaRPr sz="900"/>
            </a:p>
          </p:txBody>
        </p:sp>
        <p:sp>
          <p:nvSpPr>
            <p:cNvPr id="349" name="object 35"/>
            <p:cNvSpPr/>
            <p:nvPr/>
          </p:nvSpPr>
          <p:spPr>
            <a:xfrm>
              <a:off x="2828484" y="724479"/>
              <a:ext cx="58474" cy="53504"/>
            </a:xfrm>
            <a:custGeom>
              <a:avLst/>
              <a:gdLst/>
              <a:ahLst/>
              <a:cxnLst/>
              <a:rect l="l" t="t" r="r" b="b"/>
              <a:pathLst>
                <a:path w="75677" h="75095">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31"/>
                  </a:lnTo>
                  <a:lnTo>
                    <a:pt x="8054" y="60746"/>
                  </a:lnTo>
                  <a:lnTo>
                    <a:pt x="17401" y="69970"/>
                  </a:lnTo>
                  <a:lnTo>
                    <a:pt x="29200" y="75095"/>
                  </a:lnTo>
                  <a:lnTo>
                    <a:pt x="45996" y="73449"/>
                  </a:lnTo>
                  <a:lnTo>
                    <a:pt x="59290" y="67847"/>
                  </a:lnTo>
                  <a:lnTo>
                    <a:pt x="68824" y="59057"/>
                  </a:lnTo>
                  <a:lnTo>
                    <a:pt x="74336" y="47850"/>
                  </a:lnTo>
                </a:path>
              </a:pathLst>
            </a:custGeom>
            <a:ln w="9525">
              <a:solidFill>
                <a:srgbClr val="FF0000"/>
              </a:solidFill>
            </a:ln>
          </p:spPr>
          <p:txBody>
            <a:bodyPr wrap="square" lIns="0" tIns="0" rIns="0" bIns="0" rtlCol="0">
              <a:noAutofit/>
            </a:bodyPr>
            <a:lstStyle/>
            <a:p>
              <a:endParaRPr sz="900"/>
            </a:p>
          </p:txBody>
        </p:sp>
        <p:sp>
          <p:nvSpPr>
            <p:cNvPr id="350" name="object 36"/>
            <p:cNvSpPr/>
            <p:nvPr/>
          </p:nvSpPr>
          <p:spPr>
            <a:xfrm>
              <a:off x="2928293" y="624611"/>
              <a:ext cx="58473" cy="53504"/>
            </a:xfrm>
            <a:custGeom>
              <a:avLst/>
              <a:gdLst/>
              <a:ahLst/>
              <a:cxnLst/>
              <a:rect l="l" t="t" r="r" b="b"/>
              <a:pathLst>
                <a:path w="75676" h="75095">
                  <a:moveTo>
                    <a:pt x="75676" y="37934"/>
                  </a:moveTo>
                  <a:lnTo>
                    <a:pt x="73005" y="23895"/>
                  </a:lnTo>
                  <a:lnTo>
                    <a:pt x="65675" y="12206"/>
                  </a:lnTo>
                  <a:lnTo>
                    <a:pt x="54713" y="3898"/>
                  </a:lnTo>
                  <a:lnTo>
                    <a:pt x="41145" y="0"/>
                  </a:lnTo>
                  <a:lnTo>
                    <a:pt x="25825" y="2344"/>
                  </a:lnTo>
                  <a:lnTo>
                    <a:pt x="13428" y="8998"/>
                  </a:lnTo>
                  <a:lnTo>
                    <a:pt x="4604" y="19062"/>
                  </a:lnTo>
                  <a:lnTo>
                    <a:pt x="0" y="31634"/>
                  </a:lnTo>
                  <a:lnTo>
                    <a:pt x="1982" y="47832"/>
                  </a:lnTo>
                  <a:lnTo>
                    <a:pt x="8058" y="60747"/>
                  </a:lnTo>
                  <a:lnTo>
                    <a:pt x="17406" y="69970"/>
                  </a:lnTo>
                  <a:lnTo>
                    <a:pt x="29204" y="75095"/>
                  </a:lnTo>
                  <a:lnTo>
                    <a:pt x="46003" y="73449"/>
                  </a:lnTo>
                  <a:lnTo>
                    <a:pt x="59297" y="67846"/>
                  </a:lnTo>
                  <a:lnTo>
                    <a:pt x="68828" y="59055"/>
                  </a:lnTo>
                  <a:lnTo>
                    <a:pt x="74337" y="47847"/>
                  </a:lnTo>
                </a:path>
              </a:pathLst>
            </a:custGeom>
            <a:ln w="9525">
              <a:solidFill>
                <a:srgbClr val="FF0000"/>
              </a:solidFill>
            </a:ln>
          </p:spPr>
          <p:txBody>
            <a:bodyPr wrap="square" lIns="0" tIns="0" rIns="0" bIns="0" rtlCol="0">
              <a:noAutofit/>
            </a:bodyPr>
            <a:lstStyle/>
            <a:p>
              <a:endParaRPr sz="900"/>
            </a:p>
          </p:txBody>
        </p:sp>
        <p:sp>
          <p:nvSpPr>
            <p:cNvPr id="351" name="object 37"/>
            <p:cNvSpPr/>
            <p:nvPr/>
          </p:nvSpPr>
          <p:spPr>
            <a:xfrm>
              <a:off x="3028111" y="431514"/>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30"/>
                  </a:lnTo>
                  <a:lnTo>
                    <a:pt x="8057" y="60745"/>
                  </a:lnTo>
                  <a:lnTo>
                    <a:pt x="17405" y="69969"/>
                  </a:lnTo>
                  <a:lnTo>
                    <a:pt x="29202" y="75094"/>
                  </a:lnTo>
                  <a:lnTo>
                    <a:pt x="46002" y="73449"/>
                  </a:lnTo>
                  <a:lnTo>
                    <a:pt x="59296" y="67847"/>
                  </a:lnTo>
                  <a:lnTo>
                    <a:pt x="68827" y="59056"/>
                  </a:lnTo>
                  <a:lnTo>
                    <a:pt x="74337" y="47849"/>
                  </a:lnTo>
                </a:path>
              </a:pathLst>
            </a:custGeom>
            <a:ln w="9525">
              <a:solidFill>
                <a:srgbClr val="FF0000"/>
              </a:solidFill>
            </a:ln>
          </p:spPr>
          <p:txBody>
            <a:bodyPr wrap="square" lIns="0" tIns="0" rIns="0" bIns="0" rtlCol="0">
              <a:noAutofit/>
            </a:bodyPr>
            <a:lstStyle/>
            <a:p>
              <a:endParaRPr sz="900"/>
            </a:p>
          </p:txBody>
        </p:sp>
        <p:sp>
          <p:nvSpPr>
            <p:cNvPr id="352" name="object 38"/>
            <p:cNvSpPr/>
            <p:nvPr/>
          </p:nvSpPr>
          <p:spPr>
            <a:xfrm>
              <a:off x="3127929" y="551769"/>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25"/>
                  </a:lnTo>
                  <a:lnTo>
                    <a:pt x="8054" y="60740"/>
                  </a:lnTo>
                  <a:lnTo>
                    <a:pt x="17400" y="69967"/>
                  </a:lnTo>
                  <a:lnTo>
                    <a:pt x="29199" y="75094"/>
                  </a:lnTo>
                  <a:lnTo>
                    <a:pt x="46000" y="73448"/>
                  </a:lnTo>
                  <a:lnTo>
                    <a:pt x="59295" y="67843"/>
                  </a:lnTo>
                  <a:lnTo>
                    <a:pt x="68826" y="59052"/>
                  </a:lnTo>
                  <a:lnTo>
                    <a:pt x="74336" y="47847"/>
                  </a:lnTo>
                </a:path>
              </a:pathLst>
            </a:custGeom>
            <a:ln w="9525">
              <a:solidFill>
                <a:srgbClr val="FF0000"/>
              </a:solidFill>
            </a:ln>
          </p:spPr>
          <p:txBody>
            <a:bodyPr wrap="square" lIns="0" tIns="0" rIns="0" bIns="0" rtlCol="0">
              <a:noAutofit/>
            </a:bodyPr>
            <a:lstStyle/>
            <a:p>
              <a:endParaRPr sz="900"/>
            </a:p>
          </p:txBody>
        </p:sp>
        <p:sp>
          <p:nvSpPr>
            <p:cNvPr id="353" name="object 39"/>
            <p:cNvSpPr/>
            <p:nvPr/>
          </p:nvSpPr>
          <p:spPr>
            <a:xfrm>
              <a:off x="3227748" y="630881"/>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54" name="object 40"/>
            <p:cNvSpPr/>
            <p:nvPr/>
          </p:nvSpPr>
          <p:spPr>
            <a:xfrm>
              <a:off x="3327566" y="977568"/>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25"/>
                  </a:lnTo>
                  <a:lnTo>
                    <a:pt x="8054" y="60740"/>
                  </a:lnTo>
                  <a:lnTo>
                    <a:pt x="17400" y="69967"/>
                  </a:lnTo>
                  <a:lnTo>
                    <a:pt x="29199" y="75094"/>
                  </a:lnTo>
                  <a:lnTo>
                    <a:pt x="46000" y="73448"/>
                  </a:lnTo>
                  <a:lnTo>
                    <a:pt x="59295" y="67843"/>
                  </a:lnTo>
                  <a:lnTo>
                    <a:pt x="68826" y="59052"/>
                  </a:lnTo>
                  <a:lnTo>
                    <a:pt x="74336" y="47847"/>
                  </a:lnTo>
                </a:path>
              </a:pathLst>
            </a:custGeom>
            <a:ln w="9525">
              <a:solidFill>
                <a:srgbClr val="FF0000"/>
              </a:solidFill>
            </a:ln>
          </p:spPr>
          <p:txBody>
            <a:bodyPr wrap="square" lIns="0" tIns="0" rIns="0" bIns="0" rtlCol="0">
              <a:noAutofit/>
            </a:bodyPr>
            <a:lstStyle/>
            <a:p>
              <a:endParaRPr sz="900"/>
            </a:p>
          </p:txBody>
        </p:sp>
        <p:sp>
          <p:nvSpPr>
            <p:cNvPr id="355" name="object 41"/>
            <p:cNvSpPr/>
            <p:nvPr/>
          </p:nvSpPr>
          <p:spPr>
            <a:xfrm>
              <a:off x="3427384" y="977568"/>
              <a:ext cx="58474" cy="53504"/>
            </a:xfrm>
            <a:custGeom>
              <a:avLst/>
              <a:gdLst/>
              <a:ahLst/>
              <a:cxnLst/>
              <a:rect l="l" t="t" r="r" b="b"/>
              <a:pathLst>
                <a:path w="75677" h="75094">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26"/>
                  </a:lnTo>
                  <a:lnTo>
                    <a:pt x="8054" y="60741"/>
                  </a:lnTo>
                  <a:lnTo>
                    <a:pt x="17401" y="69967"/>
                  </a:lnTo>
                  <a:lnTo>
                    <a:pt x="29200" y="75094"/>
                  </a:lnTo>
                  <a:lnTo>
                    <a:pt x="45996" y="73448"/>
                  </a:lnTo>
                  <a:lnTo>
                    <a:pt x="59290" y="67843"/>
                  </a:lnTo>
                  <a:lnTo>
                    <a:pt x="68823" y="59052"/>
                  </a:lnTo>
                  <a:lnTo>
                    <a:pt x="74336" y="47846"/>
                  </a:lnTo>
                </a:path>
              </a:pathLst>
            </a:custGeom>
            <a:ln w="9525">
              <a:solidFill>
                <a:srgbClr val="FF0000"/>
              </a:solidFill>
            </a:ln>
          </p:spPr>
          <p:txBody>
            <a:bodyPr wrap="square" lIns="0" tIns="0" rIns="0" bIns="0" rtlCol="0">
              <a:noAutofit/>
            </a:bodyPr>
            <a:lstStyle/>
            <a:p>
              <a:endParaRPr sz="900"/>
            </a:p>
          </p:txBody>
        </p:sp>
        <p:sp>
          <p:nvSpPr>
            <p:cNvPr id="356" name="object 42"/>
            <p:cNvSpPr/>
            <p:nvPr/>
          </p:nvSpPr>
          <p:spPr>
            <a:xfrm>
              <a:off x="3527203" y="977568"/>
              <a:ext cx="58474" cy="53504"/>
            </a:xfrm>
            <a:custGeom>
              <a:avLst/>
              <a:gdLst/>
              <a:ahLst/>
              <a:cxnLst/>
              <a:rect l="l" t="t" r="r" b="b"/>
              <a:pathLst>
                <a:path w="75677" h="75094">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26"/>
                  </a:lnTo>
                  <a:lnTo>
                    <a:pt x="8054" y="60741"/>
                  </a:lnTo>
                  <a:lnTo>
                    <a:pt x="17401" y="69967"/>
                  </a:lnTo>
                  <a:lnTo>
                    <a:pt x="29200" y="75094"/>
                  </a:lnTo>
                  <a:lnTo>
                    <a:pt x="45996" y="73448"/>
                  </a:lnTo>
                  <a:lnTo>
                    <a:pt x="59290" y="67843"/>
                  </a:lnTo>
                  <a:lnTo>
                    <a:pt x="68823" y="59052"/>
                  </a:lnTo>
                  <a:lnTo>
                    <a:pt x="74336" y="47846"/>
                  </a:lnTo>
                </a:path>
              </a:pathLst>
            </a:custGeom>
            <a:ln w="9525">
              <a:solidFill>
                <a:srgbClr val="FF0000"/>
              </a:solidFill>
            </a:ln>
          </p:spPr>
          <p:txBody>
            <a:bodyPr wrap="square" lIns="0" tIns="0" rIns="0" bIns="0" rtlCol="0">
              <a:noAutofit/>
            </a:bodyPr>
            <a:lstStyle/>
            <a:p>
              <a:endParaRPr sz="900"/>
            </a:p>
          </p:txBody>
        </p:sp>
        <p:sp>
          <p:nvSpPr>
            <p:cNvPr id="357" name="object 43"/>
            <p:cNvSpPr/>
            <p:nvPr/>
          </p:nvSpPr>
          <p:spPr>
            <a:xfrm>
              <a:off x="3627021" y="981025"/>
              <a:ext cx="58474" cy="53504"/>
            </a:xfrm>
            <a:custGeom>
              <a:avLst/>
              <a:gdLst/>
              <a:ahLst/>
              <a:cxnLst/>
              <a:rect l="l" t="t" r="r" b="b"/>
              <a:pathLst>
                <a:path w="75677" h="75095">
                  <a:moveTo>
                    <a:pt x="75677" y="37934"/>
                  </a:moveTo>
                  <a:lnTo>
                    <a:pt x="73004" y="23895"/>
                  </a:lnTo>
                  <a:lnTo>
                    <a:pt x="65671" y="12206"/>
                  </a:lnTo>
                  <a:lnTo>
                    <a:pt x="54708" y="3898"/>
                  </a:lnTo>
                  <a:lnTo>
                    <a:pt x="41144" y="0"/>
                  </a:lnTo>
                  <a:lnTo>
                    <a:pt x="25819" y="2344"/>
                  </a:lnTo>
                  <a:lnTo>
                    <a:pt x="13423" y="8998"/>
                  </a:lnTo>
                  <a:lnTo>
                    <a:pt x="4601" y="19063"/>
                  </a:lnTo>
                  <a:lnTo>
                    <a:pt x="0" y="31635"/>
                  </a:lnTo>
                  <a:lnTo>
                    <a:pt x="1981" y="47833"/>
                  </a:lnTo>
                  <a:lnTo>
                    <a:pt x="8055" y="60747"/>
                  </a:lnTo>
                  <a:lnTo>
                    <a:pt x="17402" y="69971"/>
                  </a:lnTo>
                  <a:lnTo>
                    <a:pt x="29202" y="75095"/>
                  </a:lnTo>
                  <a:lnTo>
                    <a:pt x="45997" y="73449"/>
                  </a:lnTo>
                  <a:lnTo>
                    <a:pt x="59291" y="67847"/>
                  </a:lnTo>
                  <a:lnTo>
                    <a:pt x="68824" y="59056"/>
                  </a:lnTo>
                  <a:lnTo>
                    <a:pt x="74336" y="47849"/>
                  </a:lnTo>
                </a:path>
              </a:pathLst>
            </a:custGeom>
            <a:ln w="9525">
              <a:solidFill>
                <a:srgbClr val="FF0000"/>
              </a:solidFill>
            </a:ln>
          </p:spPr>
          <p:txBody>
            <a:bodyPr wrap="square" lIns="0" tIns="0" rIns="0" bIns="0" rtlCol="0">
              <a:noAutofit/>
            </a:bodyPr>
            <a:lstStyle/>
            <a:p>
              <a:endParaRPr sz="900"/>
            </a:p>
          </p:txBody>
        </p:sp>
        <p:sp>
          <p:nvSpPr>
            <p:cNvPr id="358" name="object 44"/>
            <p:cNvSpPr/>
            <p:nvPr/>
          </p:nvSpPr>
          <p:spPr>
            <a:xfrm>
              <a:off x="3726831" y="982582"/>
              <a:ext cx="58473" cy="53504"/>
            </a:xfrm>
            <a:custGeom>
              <a:avLst/>
              <a:gdLst/>
              <a:ahLst/>
              <a:cxnLst/>
              <a:rect l="l" t="t" r="r" b="b"/>
              <a:pathLst>
                <a:path w="75676" h="75095">
                  <a:moveTo>
                    <a:pt x="75676" y="37934"/>
                  </a:moveTo>
                  <a:lnTo>
                    <a:pt x="73005" y="23895"/>
                  </a:lnTo>
                  <a:lnTo>
                    <a:pt x="65675" y="12206"/>
                  </a:lnTo>
                  <a:lnTo>
                    <a:pt x="54713" y="3898"/>
                  </a:lnTo>
                  <a:lnTo>
                    <a:pt x="41145" y="0"/>
                  </a:lnTo>
                  <a:lnTo>
                    <a:pt x="25825" y="2344"/>
                  </a:lnTo>
                  <a:lnTo>
                    <a:pt x="13428" y="8998"/>
                  </a:lnTo>
                  <a:lnTo>
                    <a:pt x="4604" y="19062"/>
                  </a:lnTo>
                  <a:lnTo>
                    <a:pt x="0" y="31634"/>
                  </a:lnTo>
                  <a:lnTo>
                    <a:pt x="1982" y="47832"/>
                  </a:lnTo>
                  <a:lnTo>
                    <a:pt x="8058" y="60747"/>
                  </a:lnTo>
                  <a:lnTo>
                    <a:pt x="17406" y="69970"/>
                  </a:lnTo>
                  <a:lnTo>
                    <a:pt x="29204" y="75095"/>
                  </a:lnTo>
                  <a:lnTo>
                    <a:pt x="46003" y="73449"/>
                  </a:lnTo>
                  <a:lnTo>
                    <a:pt x="59297" y="67846"/>
                  </a:lnTo>
                  <a:lnTo>
                    <a:pt x="68828" y="59055"/>
                  </a:lnTo>
                  <a:lnTo>
                    <a:pt x="74337" y="47847"/>
                  </a:lnTo>
                </a:path>
              </a:pathLst>
            </a:custGeom>
            <a:ln w="9525">
              <a:solidFill>
                <a:srgbClr val="FF0000"/>
              </a:solidFill>
            </a:ln>
          </p:spPr>
          <p:txBody>
            <a:bodyPr wrap="square" lIns="0" tIns="0" rIns="0" bIns="0" rtlCol="0">
              <a:noAutofit/>
            </a:bodyPr>
            <a:lstStyle/>
            <a:p>
              <a:endParaRPr sz="900"/>
            </a:p>
          </p:txBody>
        </p:sp>
        <p:sp>
          <p:nvSpPr>
            <p:cNvPr id="359" name="object 45"/>
            <p:cNvSpPr/>
            <p:nvPr/>
          </p:nvSpPr>
          <p:spPr>
            <a:xfrm>
              <a:off x="3826649" y="981451"/>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25"/>
                  </a:lnTo>
                  <a:lnTo>
                    <a:pt x="8057" y="60740"/>
                  </a:lnTo>
                  <a:lnTo>
                    <a:pt x="17405" y="69966"/>
                  </a:lnTo>
                  <a:lnTo>
                    <a:pt x="29202" y="75094"/>
                  </a:lnTo>
                  <a:lnTo>
                    <a:pt x="46002" y="73448"/>
                  </a:lnTo>
                  <a:lnTo>
                    <a:pt x="59296" y="67843"/>
                  </a:lnTo>
                  <a:lnTo>
                    <a:pt x="68827" y="59051"/>
                  </a:lnTo>
                  <a:lnTo>
                    <a:pt x="74337" y="47845"/>
                  </a:lnTo>
                </a:path>
              </a:pathLst>
            </a:custGeom>
            <a:ln w="9525">
              <a:solidFill>
                <a:srgbClr val="FF0000"/>
              </a:solidFill>
            </a:ln>
          </p:spPr>
          <p:txBody>
            <a:bodyPr wrap="square" lIns="0" tIns="0" rIns="0" bIns="0" rtlCol="0">
              <a:noAutofit/>
            </a:bodyPr>
            <a:lstStyle/>
            <a:p>
              <a:endParaRPr sz="900"/>
            </a:p>
          </p:txBody>
        </p:sp>
        <p:sp>
          <p:nvSpPr>
            <p:cNvPr id="360" name="object 46"/>
            <p:cNvSpPr/>
            <p:nvPr/>
          </p:nvSpPr>
          <p:spPr>
            <a:xfrm>
              <a:off x="3926467" y="981867"/>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61" name="object 47"/>
            <p:cNvSpPr/>
            <p:nvPr/>
          </p:nvSpPr>
          <p:spPr>
            <a:xfrm>
              <a:off x="4026285" y="981469"/>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62" name="object 48"/>
            <p:cNvSpPr/>
            <p:nvPr/>
          </p:nvSpPr>
          <p:spPr>
            <a:xfrm>
              <a:off x="4126104" y="980636"/>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63" name="object 49"/>
            <p:cNvSpPr/>
            <p:nvPr/>
          </p:nvSpPr>
          <p:spPr>
            <a:xfrm>
              <a:off x="4225922" y="981007"/>
              <a:ext cx="58474" cy="53504"/>
            </a:xfrm>
            <a:custGeom>
              <a:avLst/>
              <a:gdLst/>
              <a:ahLst/>
              <a:cxnLst/>
              <a:rect l="l" t="t" r="r" b="b"/>
              <a:pathLst>
                <a:path w="75677" h="75095">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31"/>
                  </a:lnTo>
                  <a:lnTo>
                    <a:pt x="8054" y="60746"/>
                  </a:lnTo>
                  <a:lnTo>
                    <a:pt x="17401" y="69970"/>
                  </a:lnTo>
                  <a:lnTo>
                    <a:pt x="29200" y="75095"/>
                  </a:lnTo>
                  <a:lnTo>
                    <a:pt x="45996" y="73449"/>
                  </a:lnTo>
                  <a:lnTo>
                    <a:pt x="59290" y="67847"/>
                  </a:lnTo>
                  <a:lnTo>
                    <a:pt x="68824" y="59057"/>
                  </a:lnTo>
                  <a:lnTo>
                    <a:pt x="74336" y="47850"/>
                  </a:lnTo>
                </a:path>
              </a:pathLst>
            </a:custGeom>
            <a:ln w="9525">
              <a:solidFill>
                <a:srgbClr val="FF0000"/>
              </a:solidFill>
            </a:ln>
          </p:spPr>
          <p:txBody>
            <a:bodyPr wrap="square" lIns="0" tIns="0" rIns="0" bIns="0" rtlCol="0">
              <a:noAutofit/>
            </a:bodyPr>
            <a:lstStyle/>
            <a:p>
              <a:endParaRPr sz="900"/>
            </a:p>
          </p:txBody>
        </p:sp>
        <p:sp>
          <p:nvSpPr>
            <p:cNvPr id="364" name="object 50"/>
            <p:cNvSpPr/>
            <p:nvPr/>
          </p:nvSpPr>
          <p:spPr>
            <a:xfrm>
              <a:off x="4325740" y="981107"/>
              <a:ext cx="58474" cy="53504"/>
            </a:xfrm>
            <a:custGeom>
              <a:avLst/>
              <a:gdLst/>
              <a:ahLst/>
              <a:cxnLst/>
              <a:rect l="l" t="t" r="r" b="b"/>
              <a:pathLst>
                <a:path w="75677" h="75094">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26"/>
                  </a:lnTo>
                  <a:lnTo>
                    <a:pt x="8054" y="60741"/>
                  </a:lnTo>
                  <a:lnTo>
                    <a:pt x="17401" y="69967"/>
                  </a:lnTo>
                  <a:lnTo>
                    <a:pt x="29200" y="75094"/>
                  </a:lnTo>
                  <a:lnTo>
                    <a:pt x="45996" y="73448"/>
                  </a:lnTo>
                  <a:lnTo>
                    <a:pt x="59290" y="67843"/>
                  </a:lnTo>
                  <a:lnTo>
                    <a:pt x="68823" y="59052"/>
                  </a:lnTo>
                  <a:lnTo>
                    <a:pt x="74336" y="47846"/>
                  </a:lnTo>
                </a:path>
              </a:pathLst>
            </a:custGeom>
            <a:ln w="9525">
              <a:solidFill>
                <a:srgbClr val="FF0000"/>
              </a:solidFill>
            </a:ln>
          </p:spPr>
          <p:txBody>
            <a:bodyPr wrap="square" lIns="0" tIns="0" rIns="0" bIns="0" rtlCol="0">
              <a:noAutofit/>
            </a:bodyPr>
            <a:lstStyle/>
            <a:p>
              <a:endParaRPr sz="900"/>
            </a:p>
          </p:txBody>
        </p:sp>
        <p:sp>
          <p:nvSpPr>
            <p:cNvPr id="365" name="object 51"/>
            <p:cNvSpPr/>
            <p:nvPr/>
          </p:nvSpPr>
          <p:spPr>
            <a:xfrm>
              <a:off x="4425559" y="980247"/>
              <a:ext cx="58474" cy="53504"/>
            </a:xfrm>
            <a:custGeom>
              <a:avLst/>
              <a:gdLst/>
              <a:ahLst/>
              <a:cxnLst/>
              <a:rect l="l" t="t" r="r" b="b"/>
              <a:pathLst>
                <a:path w="75677" h="75095">
                  <a:moveTo>
                    <a:pt x="75677" y="37935"/>
                  </a:moveTo>
                  <a:lnTo>
                    <a:pt x="73004" y="23890"/>
                  </a:lnTo>
                  <a:lnTo>
                    <a:pt x="65671" y="12202"/>
                  </a:lnTo>
                  <a:lnTo>
                    <a:pt x="54708" y="3896"/>
                  </a:lnTo>
                  <a:lnTo>
                    <a:pt x="41144" y="0"/>
                  </a:lnTo>
                  <a:lnTo>
                    <a:pt x="25819" y="2342"/>
                  </a:lnTo>
                  <a:lnTo>
                    <a:pt x="13423" y="8994"/>
                  </a:lnTo>
                  <a:lnTo>
                    <a:pt x="4601" y="19057"/>
                  </a:lnTo>
                  <a:lnTo>
                    <a:pt x="0" y="31632"/>
                  </a:lnTo>
                  <a:lnTo>
                    <a:pt x="1981" y="47831"/>
                  </a:lnTo>
                  <a:lnTo>
                    <a:pt x="8054" y="60746"/>
                  </a:lnTo>
                  <a:lnTo>
                    <a:pt x="17401" y="69970"/>
                  </a:lnTo>
                  <a:lnTo>
                    <a:pt x="29200" y="75095"/>
                  </a:lnTo>
                  <a:lnTo>
                    <a:pt x="45996" y="73449"/>
                  </a:lnTo>
                  <a:lnTo>
                    <a:pt x="59290" y="67847"/>
                  </a:lnTo>
                  <a:lnTo>
                    <a:pt x="68824" y="59057"/>
                  </a:lnTo>
                  <a:lnTo>
                    <a:pt x="74336" y="47850"/>
                  </a:lnTo>
                </a:path>
              </a:pathLst>
            </a:custGeom>
            <a:ln w="9525">
              <a:solidFill>
                <a:srgbClr val="FF0000"/>
              </a:solidFill>
            </a:ln>
          </p:spPr>
          <p:txBody>
            <a:bodyPr wrap="square" lIns="0" tIns="0" rIns="0" bIns="0" rtlCol="0">
              <a:noAutofit/>
            </a:bodyPr>
            <a:lstStyle/>
            <a:p>
              <a:endParaRPr sz="900"/>
            </a:p>
          </p:txBody>
        </p:sp>
        <p:sp>
          <p:nvSpPr>
            <p:cNvPr id="366" name="object 52"/>
            <p:cNvSpPr/>
            <p:nvPr/>
          </p:nvSpPr>
          <p:spPr>
            <a:xfrm>
              <a:off x="4525367" y="981062"/>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25"/>
                  </a:lnTo>
                  <a:lnTo>
                    <a:pt x="8057" y="60740"/>
                  </a:lnTo>
                  <a:lnTo>
                    <a:pt x="17405" y="69966"/>
                  </a:lnTo>
                  <a:lnTo>
                    <a:pt x="29202" y="75094"/>
                  </a:lnTo>
                  <a:lnTo>
                    <a:pt x="46002" y="73448"/>
                  </a:lnTo>
                  <a:lnTo>
                    <a:pt x="59296" y="67843"/>
                  </a:lnTo>
                  <a:lnTo>
                    <a:pt x="68827" y="59051"/>
                  </a:lnTo>
                  <a:lnTo>
                    <a:pt x="74337" y="47845"/>
                  </a:lnTo>
                </a:path>
              </a:pathLst>
            </a:custGeom>
            <a:ln w="9525">
              <a:solidFill>
                <a:srgbClr val="FF0000"/>
              </a:solidFill>
            </a:ln>
          </p:spPr>
          <p:txBody>
            <a:bodyPr wrap="square" lIns="0" tIns="0" rIns="0" bIns="0" rtlCol="0">
              <a:noAutofit/>
            </a:bodyPr>
            <a:lstStyle/>
            <a:p>
              <a:endParaRPr sz="900"/>
            </a:p>
          </p:txBody>
        </p:sp>
        <p:sp>
          <p:nvSpPr>
            <p:cNvPr id="367" name="object 53"/>
            <p:cNvSpPr/>
            <p:nvPr/>
          </p:nvSpPr>
          <p:spPr>
            <a:xfrm>
              <a:off x="4625186" y="981197"/>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30"/>
                  </a:lnTo>
                  <a:lnTo>
                    <a:pt x="8057" y="60745"/>
                  </a:lnTo>
                  <a:lnTo>
                    <a:pt x="17405" y="69969"/>
                  </a:lnTo>
                  <a:lnTo>
                    <a:pt x="29202" y="75094"/>
                  </a:lnTo>
                  <a:lnTo>
                    <a:pt x="46002" y="73449"/>
                  </a:lnTo>
                  <a:lnTo>
                    <a:pt x="59296" y="67847"/>
                  </a:lnTo>
                  <a:lnTo>
                    <a:pt x="68827" y="59056"/>
                  </a:lnTo>
                  <a:lnTo>
                    <a:pt x="74337" y="47849"/>
                  </a:lnTo>
                </a:path>
              </a:pathLst>
            </a:custGeom>
            <a:ln w="9525">
              <a:solidFill>
                <a:srgbClr val="FF0000"/>
              </a:solidFill>
            </a:ln>
          </p:spPr>
          <p:txBody>
            <a:bodyPr wrap="square" lIns="0" tIns="0" rIns="0" bIns="0" rtlCol="0">
              <a:noAutofit/>
            </a:bodyPr>
            <a:lstStyle/>
            <a:p>
              <a:endParaRPr sz="900"/>
            </a:p>
          </p:txBody>
        </p:sp>
        <p:sp>
          <p:nvSpPr>
            <p:cNvPr id="368" name="object 54"/>
            <p:cNvSpPr/>
            <p:nvPr/>
          </p:nvSpPr>
          <p:spPr>
            <a:xfrm>
              <a:off x="4725004" y="982084"/>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69" name="object 55"/>
            <p:cNvSpPr/>
            <p:nvPr/>
          </p:nvSpPr>
          <p:spPr>
            <a:xfrm>
              <a:off x="4824822" y="980971"/>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25"/>
                  </a:lnTo>
                  <a:lnTo>
                    <a:pt x="8054" y="60740"/>
                  </a:lnTo>
                  <a:lnTo>
                    <a:pt x="17400" y="69967"/>
                  </a:lnTo>
                  <a:lnTo>
                    <a:pt x="29199" y="75094"/>
                  </a:lnTo>
                  <a:lnTo>
                    <a:pt x="46000" y="73448"/>
                  </a:lnTo>
                  <a:lnTo>
                    <a:pt x="59295" y="67843"/>
                  </a:lnTo>
                  <a:lnTo>
                    <a:pt x="68826" y="59052"/>
                  </a:lnTo>
                  <a:lnTo>
                    <a:pt x="74336" y="47847"/>
                  </a:lnTo>
                </a:path>
              </a:pathLst>
            </a:custGeom>
            <a:ln w="9525">
              <a:solidFill>
                <a:srgbClr val="FF0000"/>
              </a:solidFill>
            </a:ln>
          </p:spPr>
          <p:txBody>
            <a:bodyPr wrap="square" lIns="0" tIns="0" rIns="0" bIns="0" rtlCol="0">
              <a:noAutofit/>
            </a:bodyPr>
            <a:lstStyle/>
            <a:p>
              <a:endParaRPr sz="900"/>
            </a:p>
          </p:txBody>
        </p:sp>
        <p:sp>
          <p:nvSpPr>
            <p:cNvPr id="370" name="object 56"/>
            <p:cNvSpPr/>
            <p:nvPr/>
          </p:nvSpPr>
          <p:spPr>
            <a:xfrm>
              <a:off x="1670411" y="277145"/>
              <a:ext cx="3187509" cy="913672"/>
            </a:xfrm>
            <a:custGeom>
              <a:avLst/>
              <a:gdLst/>
              <a:ahLst/>
              <a:cxnLst/>
              <a:rect l="l" t="t" r="r" b="b"/>
              <a:pathLst>
                <a:path w="4125257" h="1282369">
                  <a:moveTo>
                    <a:pt x="0" y="1282369"/>
                  </a:moveTo>
                  <a:lnTo>
                    <a:pt x="120100" y="1148854"/>
                  </a:lnTo>
                  <a:lnTo>
                    <a:pt x="249278" y="666750"/>
                  </a:lnTo>
                  <a:lnTo>
                    <a:pt x="378465" y="266700"/>
                  </a:lnTo>
                  <a:lnTo>
                    <a:pt x="507643" y="430809"/>
                  </a:lnTo>
                  <a:lnTo>
                    <a:pt x="636833" y="256438"/>
                  </a:lnTo>
                  <a:lnTo>
                    <a:pt x="766005" y="256438"/>
                  </a:lnTo>
                  <a:lnTo>
                    <a:pt x="895202" y="307721"/>
                  </a:lnTo>
                  <a:lnTo>
                    <a:pt x="1024374" y="0"/>
                  </a:lnTo>
                  <a:lnTo>
                    <a:pt x="1153558" y="133350"/>
                  </a:lnTo>
                  <a:lnTo>
                    <a:pt x="1282743" y="82054"/>
                  </a:lnTo>
                  <a:lnTo>
                    <a:pt x="1411927" y="317982"/>
                  </a:lnTo>
                  <a:lnTo>
                    <a:pt x="1541112" y="687260"/>
                  </a:lnTo>
                  <a:lnTo>
                    <a:pt x="1670296" y="564159"/>
                  </a:lnTo>
                  <a:lnTo>
                    <a:pt x="1799468" y="276948"/>
                  </a:lnTo>
                  <a:lnTo>
                    <a:pt x="1928665" y="451332"/>
                  </a:lnTo>
                  <a:lnTo>
                    <a:pt x="2057836" y="543648"/>
                  </a:lnTo>
                  <a:lnTo>
                    <a:pt x="2187021" y="871893"/>
                  </a:lnTo>
                  <a:lnTo>
                    <a:pt x="2316205" y="800100"/>
                  </a:lnTo>
                  <a:lnTo>
                    <a:pt x="2445390" y="1025766"/>
                  </a:lnTo>
                  <a:lnTo>
                    <a:pt x="4124761" y="1025766"/>
                  </a:lnTo>
                  <a:lnTo>
                    <a:pt x="4125257" y="1025766"/>
                  </a:lnTo>
                </a:path>
              </a:pathLst>
            </a:custGeom>
            <a:ln w="25403">
              <a:solidFill>
                <a:srgbClr val="000000"/>
              </a:solidFill>
              <a:prstDash val="lgDash"/>
            </a:ln>
          </p:spPr>
          <p:txBody>
            <a:bodyPr wrap="square" lIns="0" tIns="0" rIns="0" bIns="0" rtlCol="0">
              <a:noAutofit/>
            </a:bodyPr>
            <a:lstStyle/>
            <a:p>
              <a:endParaRPr sz="900"/>
            </a:p>
          </p:txBody>
        </p:sp>
        <p:sp>
          <p:nvSpPr>
            <p:cNvPr id="371" name="object 57"/>
            <p:cNvSpPr/>
            <p:nvPr/>
          </p:nvSpPr>
          <p:spPr>
            <a:xfrm>
              <a:off x="3481257" y="267743"/>
              <a:ext cx="1324762" cy="359682"/>
            </a:xfrm>
            <a:custGeom>
              <a:avLst/>
              <a:gdLst/>
              <a:ahLst/>
              <a:cxnLst/>
              <a:rect l="l" t="t" r="r" b="b"/>
              <a:pathLst>
                <a:path w="1714500" h="504825">
                  <a:moveTo>
                    <a:pt x="0" y="504825"/>
                  </a:moveTo>
                  <a:lnTo>
                    <a:pt x="1714500" y="504825"/>
                  </a:lnTo>
                  <a:lnTo>
                    <a:pt x="1714500" y="0"/>
                  </a:lnTo>
                  <a:lnTo>
                    <a:pt x="0" y="0"/>
                  </a:lnTo>
                  <a:lnTo>
                    <a:pt x="0" y="504825"/>
                  </a:lnTo>
                  <a:close/>
                </a:path>
              </a:pathLst>
            </a:custGeom>
            <a:solidFill>
              <a:srgbClr val="FFFFFF"/>
            </a:solidFill>
          </p:spPr>
          <p:txBody>
            <a:bodyPr wrap="square" lIns="0" tIns="0" rIns="0" bIns="0" rtlCol="0">
              <a:noAutofit/>
            </a:bodyPr>
            <a:lstStyle/>
            <a:p>
              <a:endParaRPr sz="900"/>
            </a:p>
          </p:txBody>
        </p:sp>
        <p:sp>
          <p:nvSpPr>
            <p:cNvPr id="372" name="object 58"/>
            <p:cNvSpPr/>
            <p:nvPr/>
          </p:nvSpPr>
          <p:spPr>
            <a:xfrm>
              <a:off x="3510696" y="335607"/>
              <a:ext cx="294392" cy="0"/>
            </a:xfrm>
            <a:custGeom>
              <a:avLst/>
              <a:gdLst/>
              <a:ahLst/>
              <a:cxnLst/>
              <a:rect l="l" t="t" r="r" b="b"/>
              <a:pathLst>
                <a:path w="381000">
                  <a:moveTo>
                    <a:pt x="0" y="0"/>
                  </a:moveTo>
                  <a:lnTo>
                    <a:pt x="381000" y="0"/>
                  </a:lnTo>
                </a:path>
              </a:pathLst>
            </a:custGeom>
            <a:ln w="6353">
              <a:solidFill>
                <a:srgbClr val="0000FF"/>
              </a:solidFill>
            </a:ln>
          </p:spPr>
          <p:txBody>
            <a:bodyPr wrap="square" lIns="0" tIns="0" rIns="0" bIns="0" rtlCol="0">
              <a:noAutofit/>
            </a:bodyPr>
            <a:lstStyle/>
            <a:p>
              <a:endParaRPr sz="900"/>
            </a:p>
          </p:txBody>
        </p:sp>
        <p:sp>
          <p:nvSpPr>
            <p:cNvPr id="373" name="object 59"/>
            <p:cNvSpPr/>
            <p:nvPr/>
          </p:nvSpPr>
          <p:spPr>
            <a:xfrm>
              <a:off x="3510696" y="447584"/>
              <a:ext cx="294392" cy="0"/>
            </a:xfrm>
            <a:custGeom>
              <a:avLst/>
              <a:gdLst/>
              <a:ahLst/>
              <a:cxnLst/>
              <a:rect l="l" t="t" r="r" b="b"/>
              <a:pathLst>
                <a:path w="381000">
                  <a:moveTo>
                    <a:pt x="0" y="0"/>
                  </a:moveTo>
                  <a:lnTo>
                    <a:pt x="381000" y="0"/>
                  </a:lnTo>
                </a:path>
              </a:pathLst>
            </a:custGeom>
            <a:ln w="6353">
              <a:solidFill>
                <a:srgbClr val="FF0000"/>
              </a:solidFill>
            </a:ln>
          </p:spPr>
          <p:txBody>
            <a:bodyPr wrap="square" lIns="0" tIns="0" rIns="0" bIns="0" rtlCol="0">
              <a:noAutofit/>
            </a:bodyPr>
            <a:lstStyle/>
            <a:p>
              <a:endParaRPr sz="900"/>
            </a:p>
          </p:txBody>
        </p:sp>
        <p:sp>
          <p:nvSpPr>
            <p:cNvPr id="374" name="object 60"/>
            <p:cNvSpPr/>
            <p:nvPr/>
          </p:nvSpPr>
          <p:spPr>
            <a:xfrm>
              <a:off x="3625177" y="417162"/>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375" name="object 61"/>
            <p:cNvSpPr txBox="1"/>
            <p:nvPr/>
          </p:nvSpPr>
          <p:spPr>
            <a:xfrm>
              <a:off x="3817354" y="273834"/>
              <a:ext cx="967076" cy="344298"/>
            </a:xfrm>
            <a:prstGeom prst="rect">
              <a:avLst/>
            </a:prstGeom>
          </p:spPr>
          <p:txBody>
            <a:bodyPr vert="horz" wrap="square" lIns="0" tIns="0" rIns="0" bIns="0" rtlCol="0">
              <a:noAutofit/>
            </a:bodyPr>
            <a:lstStyle/>
            <a:p>
              <a:pPr marL="9525" marR="9525" algn="just">
                <a:lnSpc>
                  <a:spcPct val="114599"/>
                </a:lnSpc>
              </a:pPr>
              <a:r>
                <a:rPr sz="450" dirty="0">
                  <a:latin typeface="Arial"/>
                  <a:cs typeface="Arial"/>
                </a:rPr>
                <a:t>Battery 1, BMS reported Battery 2, BMS reported Battery 1&amp;2, Estimated</a:t>
              </a:r>
            </a:p>
          </p:txBody>
        </p:sp>
        <p:sp>
          <p:nvSpPr>
            <p:cNvPr id="376" name="object 62"/>
            <p:cNvSpPr/>
            <p:nvPr/>
          </p:nvSpPr>
          <p:spPr>
            <a:xfrm>
              <a:off x="3510696" y="559560"/>
              <a:ext cx="294392" cy="0"/>
            </a:xfrm>
            <a:custGeom>
              <a:avLst/>
              <a:gdLst/>
              <a:ahLst/>
              <a:cxnLst/>
              <a:rect l="l" t="t" r="r" b="b"/>
              <a:pathLst>
                <a:path w="381000">
                  <a:moveTo>
                    <a:pt x="0" y="0"/>
                  </a:moveTo>
                  <a:lnTo>
                    <a:pt x="381000" y="0"/>
                  </a:lnTo>
                </a:path>
              </a:pathLst>
            </a:custGeom>
            <a:ln w="25403">
              <a:solidFill>
                <a:srgbClr val="000000"/>
              </a:solidFill>
              <a:prstDash val="lgDash"/>
            </a:ln>
          </p:spPr>
          <p:txBody>
            <a:bodyPr wrap="square" lIns="0" tIns="0" rIns="0" bIns="0" rtlCol="0">
              <a:noAutofit/>
            </a:bodyPr>
            <a:lstStyle/>
            <a:p>
              <a:endParaRPr sz="900"/>
            </a:p>
          </p:txBody>
        </p:sp>
        <p:sp>
          <p:nvSpPr>
            <p:cNvPr id="377" name="object 63"/>
            <p:cNvSpPr/>
            <p:nvPr/>
          </p:nvSpPr>
          <p:spPr>
            <a:xfrm>
              <a:off x="3473897" y="267742"/>
              <a:ext cx="1332122" cy="437337"/>
            </a:xfrm>
            <a:custGeom>
              <a:avLst/>
              <a:gdLst/>
              <a:ahLst/>
              <a:cxnLst/>
              <a:rect l="l" t="t" r="r" b="b"/>
              <a:pathLst>
                <a:path w="1714500" h="504825">
                  <a:moveTo>
                    <a:pt x="0" y="504825"/>
                  </a:moveTo>
                  <a:lnTo>
                    <a:pt x="1714500" y="504825"/>
                  </a:lnTo>
                  <a:lnTo>
                    <a:pt x="1714500" y="0"/>
                  </a:lnTo>
                  <a:lnTo>
                    <a:pt x="0" y="0"/>
                  </a:lnTo>
                  <a:lnTo>
                    <a:pt x="0" y="504825"/>
                  </a:lnTo>
                  <a:close/>
                </a:path>
              </a:pathLst>
            </a:custGeom>
            <a:ln w="6353">
              <a:solidFill>
                <a:srgbClr val="252525"/>
              </a:solidFill>
            </a:ln>
          </p:spPr>
          <p:txBody>
            <a:bodyPr wrap="square" lIns="0" tIns="0" rIns="0" bIns="0" rtlCol="0">
              <a:noAutofit/>
            </a:bodyPr>
            <a:lstStyle/>
            <a:p>
              <a:endParaRPr sz="900"/>
            </a:p>
          </p:txBody>
        </p:sp>
        <p:sp>
          <p:nvSpPr>
            <p:cNvPr id="378" name="object 64"/>
            <p:cNvSpPr/>
            <p:nvPr/>
          </p:nvSpPr>
          <p:spPr>
            <a:xfrm>
              <a:off x="1663389" y="159110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379" name="object 65"/>
            <p:cNvSpPr/>
            <p:nvPr/>
          </p:nvSpPr>
          <p:spPr>
            <a:xfrm>
              <a:off x="2461926" y="159110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380" name="object 66"/>
            <p:cNvSpPr/>
            <p:nvPr/>
          </p:nvSpPr>
          <p:spPr>
            <a:xfrm>
              <a:off x="3260463" y="159110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381" name="object 67"/>
            <p:cNvSpPr/>
            <p:nvPr/>
          </p:nvSpPr>
          <p:spPr>
            <a:xfrm>
              <a:off x="4059000" y="159110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382" name="object 68"/>
            <p:cNvSpPr/>
            <p:nvPr/>
          </p:nvSpPr>
          <p:spPr>
            <a:xfrm>
              <a:off x="4857538" y="159110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383" name="object 69"/>
            <p:cNvSpPr/>
            <p:nvPr/>
          </p:nvSpPr>
          <p:spPr>
            <a:xfrm>
              <a:off x="1663389" y="2541203"/>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384" name="object 70"/>
            <p:cNvSpPr/>
            <p:nvPr/>
          </p:nvSpPr>
          <p:spPr>
            <a:xfrm>
              <a:off x="1663389" y="2303677"/>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385" name="object 71"/>
            <p:cNvSpPr/>
            <p:nvPr/>
          </p:nvSpPr>
          <p:spPr>
            <a:xfrm>
              <a:off x="1663389" y="2066151"/>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386" name="object 72"/>
            <p:cNvSpPr/>
            <p:nvPr/>
          </p:nvSpPr>
          <p:spPr>
            <a:xfrm>
              <a:off x="1663389" y="1828626"/>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387" name="object 73"/>
            <p:cNvSpPr/>
            <p:nvPr/>
          </p:nvSpPr>
          <p:spPr>
            <a:xfrm>
              <a:off x="1663389" y="1591100"/>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388" name="object 74"/>
            <p:cNvSpPr/>
            <p:nvPr/>
          </p:nvSpPr>
          <p:spPr>
            <a:xfrm>
              <a:off x="1663389" y="2541203"/>
              <a:ext cx="3194149" cy="0"/>
            </a:xfrm>
            <a:custGeom>
              <a:avLst/>
              <a:gdLst/>
              <a:ahLst/>
              <a:cxnLst/>
              <a:rect l="l" t="t" r="r" b="b"/>
              <a:pathLst>
                <a:path w="4133850">
                  <a:moveTo>
                    <a:pt x="0" y="0"/>
                  </a:moveTo>
                  <a:lnTo>
                    <a:pt x="4133850" y="0"/>
                  </a:lnTo>
                </a:path>
              </a:pathLst>
            </a:custGeom>
            <a:ln w="6353">
              <a:solidFill>
                <a:srgbClr val="252525"/>
              </a:solidFill>
            </a:ln>
          </p:spPr>
          <p:txBody>
            <a:bodyPr wrap="square" lIns="0" tIns="0" rIns="0" bIns="0" rtlCol="0">
              <a:noAutofit/>
            </a:bodyPr>
            <a:lstStyle/>
            <a:p>
              <a:endParaRPr sz="900"/>
            </a:p>
          </p:txBody>
        </p:sp>
        <p:sp>
          <p:nvSpPr>
            <p:cNvPr id="389" name="object 75"/>
            <p:cNvSpPr/>
            <p:nvPr/>
          </p:nvSpPr>
          <p:spPr>
            <a:xfrm>
              <a:off x="1663389" y="1591100"/>
              <a:ext cx="3194149" cy="0"/>
            </a:xfrm>
            <a:custGeom>
              <a:avLst/>
              <a:gdLst/>
              <a:ahLst/>
              <a:cxnLst/>
              <a:rect l="l" t="t" r="r" b="b"/>
              <a:pathLst>
                <a:path w="4133850">
                  <a:moveTo>
                    <a:pt x="0" y="0"/>
                  </a:moveTo>
                  <a:lnTo>
                    <a:pt x="4133850" y="0"/>
                  </a:lnTo>
                </a:path>
              </a:pathLst>
            </a:custGeom>
            <a:ln w="6353">
              <a:solidFill>
                <a:srgbClr val="252525"/>
              </a:solidFill>
            </a:ln>
          </p:spPr>
          <p:txBody>
            <a:bodyPr wrap="square" lIns="0" tIns="0" rIns="0" bIns="0" rtlCol="0">
              <a:noAutofit/>
            </a:bodyPr>
            <a:lstStyle/>
            <a:p>
              <a:endParaRPr sz="900"/>
            </a:p>
          </p:txBody>
        </p:sp>
        <p:sp>
          <p:nvSpPr>
            <p:cNvPr id="390" name="object 76"/>
            <p:cNvSpPr/>
            <p:nvPr/>
          </p:nvSpPr>
          <p:spPr>
            <a:xfrm>
              <a:off x="1663389" y="1591100"/>
              <a:ext cx="0" cy="950102"/>
            </a:xfrm>
            <a:custGeom>
              <a:avLst/>
              <a:gdLst/>
              <a:ahLst/>
              <a:cxnLst/>
              <a:rect l="l" t="t" r="r" b="b"/>
              <a:pathLst>
                <a:path h="1333500">
                  <a:moveTo>
                    <a:pt x="0" y="0"/>
                  </a:moveTo>
                  <a:lnTo>
                    <a:pt x="0" y="1333500"/>
                  </a:lnTo>
                </a:path>
              </a:pathLst>
            </a:custGeom>
            <a:ln w="6353">
              <a:solidFill>
                <a:srgbClr val="252525"/>
              </a:solidFill>
            </a:ln>
          </p:spPr>
          <p:txBody>
            <a:bodyPr wrap="square" lIns="0" tIns="0" rIns="0" bIns="0" rtlCol="0">
              <a:noAutofit/>
            </a:bodyPr>
            <a:lstStyle/>
            <a:p>
              <a:endParaRPr sz="900"/>
            </a:p>
          </p:txBody>
        </p:sp>
        <p:sp>
          <p:nvSpPr>
            <p:cNvPr id="391" name="object 77"/>
            <p:cNvSpPr/>
            <p:nvPr/>
          </p:nvSpPr>
          <p:spPr>
            <a:xfrm>
              <a:off x="2461926" y="2511748"/>
              <a:ext cx="0" cy="29454"/>
            </a:xfrm>
            <a:custGeom>
              <a:avLst/>
              <a:gdLst/>
              <a:ahLst/>
              <a:cxnLst/>
              <a:rect l="l" t="t" r="r" b="b"/>
              <a:pathLst>
                <a:path h="41339">
                  <a:moveTo>
                    <a:pt x="0" y="41339"/>
                  </a:moveTo>
                  <a:lnTo>
                    <a:pt x="0" y="0"/>
                  </a:lnTo>
                </a:path>
              </a:pathLst>
            </a:custGeom>
            <a:ln w="6353">
              <a:solidFill>
                <a:srgbClr val="252525"/>
              </a:solidFill>
            </a:ln>
          </p:spPr>
          <p:txBody>
            <a:bodyPr wrap="square" lIns="0" tIns="0" rIns="0" bIns="0" rtlCol="0">
              <a:noAutofit/>
            </a:bodyPr>
            <a:lstStyle/>
            <a:p>
              <a:endParaRPr sz="900"/>
            </a:p>
          </p:txBody>
        </p:sp>
        <p:sp>
          <p:nvSpPr>
            <p:cNvPr id="392" name="object 78"/>
            <p:cNvSpPr/>
            <p:nvPr/>
          </p:nvSpPr>
          <p:spPr>
            <a:xfrm>
              <a:off x="3260463" y="2511748"/>
              <a:ext cx="0" cy="29454"/>
            </a:xfrm>
            <a:custGeom>
              <a:avLst/>
              <a:gdLst/>
              <a:ahLst/>
              <a:cxnLst/>
              <a:rect l="l" t="t" r="r" b="b"/>
              <a:pathLst>
                <a:path h="41339">
                  <a:moveTo>
                    <a:pt x="0" y="41339"/>
                  </a:moveTo>
                  <a:lnTo>
                    <a:pt x="0" y="0"/>
                  </a:lnTo>
                </a:path>
              </a:pathLst>
            </a:custGeom>
            <a:ln w="6353">
              <a:solidFill>
                <a:srgbClr val="252525"/>
              </a:solidFill>
            </a:ln>
          </p:spPr>
          <p:txBody>
            <a:bodyPr wrap="square" lIns="0" tIns="0" rIns="0" bIns="0" rtlCol="0">
              <a:noAutofit/>
            </a:bodyPr>
            <a:lstStyle/>
            <a:p>
              <a:endParaRPr sz="900"/>
            </a:p>
          </p:txBody>
        </p:sp>
        <p:sp>
          <p:nvSpPr>
            <p:cNvPr id="393" name="object 79"/>
            <p:cNvSpPr/>
            <p:nvPr/>
          </p:nvSpPr>
          <p:spPr>
            <a:xfrm>
              <a:off x="4059000" y="2511748"/>
              <a:ext cx="0" cy="29454"/>
            </a:xfrm>
            <a:custGeom>
              <a:avLst/>
              <a:gdLst/>
              <a:ahLst/>
              <a:cxnLst/>
              <a:rect l="l" t="t" r="r" b="b"/>
              <a:pathLst>
                <a:path h="41339">
                  <a:moveTo>
                    <a:pt x="0" y="41339"/>
                  </a:moveTo>
                  <a:lnTo>
                    <a:pt x="0" y="0"/>
                  </a:lnTo>
                </a:path>
              </a:pathLst>
            </a:custGeom>
            <a:ln w="6353">
              <a:solidFill>
                <a:srgbClr val="252525"/>
              </a:solidFill>
            </a:ln>
          </p:spPr>
          <p:txBody>
            <a:bodyPr wrap="square" lIns="0" tIns="0" rIns="0" bIns="0" rtlCol="0">
              <a:noAutofit/>
            </a:bodyPr>
            <a:lstStyle/>
            <a:p>
              <a:endParaRPr sz="900"/>
            </a:p>
          </p:txBody>
        </p:sp>
        <p:sp>
          <p:nvSpPr>
            <p:cNvPr id="394" name="object 80"/>
            <p:cNvSpPr/>
            <p:nvPr/>
          </p:nvSpPr>
          <p:spPr>
            <a:xfrm>
              <a:off x="4857538" y="1591100"/>
              <a:ext cx="0" cy="950102"/>
            </a:xfrm>
            <a:custGeom>
              <a:avLst/>
              <a:gdLst/>
              <a:ahLst/>
              <a:cxnLst/>
              <a:rect l="l" t="t" r="r" b="b"/>
              <a:pathLst>
                <a:path h="1333500">
                  <a:moveTo>
                    <a:pt x="0" y="0"/>
                  </a:moveTo>
                  <a:lnTo>
                    <a:pt x="0" y="1333500"/>
                  </a:lnTo>
                </a:path>
              </a:pathLst>
            </a:custGeom>
            <a:ln w="6353">
              <a:solidFill>
                <a:srgbClr val="252525"/>
              </a:solidFill>
            </a:ln>
          </p:spPr>
          <p:txBody>
            <a:bodyPr wrap="square" lIns="0" tIns="0" rIns="0" bIns="0" rtlCol="0">
              <a:noAutofit/>
            </a:bodyPr>
            <a:lstStyle/>
            <a:p>
              <a:endParaRPr sz="900"/>
            </a:p>
          </p:txBody>
        </p:sp>
        <p:sp>
          <p:nvSpPr>
            <p:cNvPr id="395" name="object 81"/>
            <p:cNvSpPr/>
            <p:nvPr/>
          </p:nvSpPr>
          <p:spPr>
            <a:xfrm>
              <a:off x="2461926" y="159110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396" name="object 82"/>
            <p:cNvSpPr/>
            <p:nvPr/>
          </p:nvSpPr>
          <p:spPr>
            <a:xfrm>
              <a:off x="3260463" y="159110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397" name="object 83"/>
            <p:cNvSpPr/>
            <p:nvPr/>
          </p:nvSpPr>
          <p:spPr>
            <a:xfrm>
              <a:off x="4059000" y="159110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398" name="object 84"/>
            <p:cNvSpPr txBox="1"/>
            <p:nvPr/>
          </p:nvSpPr>
          <p:spPr>
            <a:xfrm>
              <a:off x="1598377" y="2581921"/>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12</a:t>
              </a:r>
              <a:endParaRPr sz="525">
                <a:latin typeface="Arial"/>
                <a:cs typeface="Arial"/>
              </a:endParaRPr>
            </a:p>
          </p:txBody>
        </p:sp>
        <p:sp>
          <p:nvSpPr>
            <p:cNvPr id="399" name="object 85"/>
            <p:cNvSpPr txBox="1"/>
            <p:nvPr/>
          </p:nvSpPr>
          <p:spPr>
            <a:xfrm>
              <a:off x="2396914" y="2581921"/>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14</a:t>
              </a:r>
              <a:endParaRPr sz="525">
                <a:latin typeface="Arial"/>
                <a:cs typeface="Arial"/>
              </a:endParaRPr>
            </a:p>
          </p:txBody>
        </p:sp>
        <p:sp>
          <p:nvSpPr>
            <p:cNvPr id="400" name="object 86"/>
            <p:cNvSpPr txBox="1"/>
            <p:nvPr/>
          </p:nvSpPr>
          <p:spPr>
            <a:xfrm>
              <a:off x="2952578" y="2581921"/>
              <a:ext cx="595652" cy="256528"/>
            </a:xfrm>
            <a:prstGeom prst="rect">
              <a:avLst/>
            </a:prstGeom>
          </p:spPr>
          <p:txBody>
            <a:bodyPr vert="horz" wrap="square" lIns="0" tIns="0" rIns="0" bIns="0" rtlCol="0">
              <a:noAutofit/>
            </a:bodyPr>
            <a:lstStyle/>
            <a:p>
              <a:pPr marL="18574" algn="ctr"/>
              <a:r>
                <a:rPr sz="525" dirty="0">
                  <a:solidFill>
                    <a:srgbClr val="252525"/>
                  </a:solidFill>
                  <a:latin typeface="Arial"/>
                  <a:cs typeface="Arial"/>
                </a:rPr>
                <a:t>16</a:t>
              </a:r>
              <a:endParaRPr sz="525" dirty="0">
                <a:latin typeface="Arial"/>
                <a:cs typeface="Arial"/>
              </a:endParaRPr>
            </a:p>
            <a:p>
              <a:pPr algn="ctr">
                <a:spcBef>
                  <a:spcPts val="169"/>
                </a:spcBef>
              </a:pPr>
              <a:r>
                <a:rPr sz="675" dirty="0">
                  <a:solidFill>
                    <a:srgbClr val="252525"/>
                  </a:solidFill>
                  <a:latin typeface="Arial"/>
                  <a:cs typeface="Arial"/>
                </a:rPr>
                <a:t>Time (Hour)</a:t>
              </a:r>
              <a:endParaRPr sz="675" dirty="0">
                <a:latin typeface="Arial"/>
                <a:cs typeface="Arial"/>
              </a:endParaRPr>
            </a:p>
          </p:txBody>
        </p:sp>
        <p:sp>
          <p:nvSpPr>
            <p:cNvPr id="401" name="object 87"/>
            <p:cNvSpPr txBox="1"/>
            <p:nvPr/>
          </p:nvSpPr>
          <p:spPr>
            <a:xfrm>
              <a:off x="3993988" y="2581921"/>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18</a:t>
              </a:r>
              <a:endParaRPr sz="525">
                <a:latin typeface="Arial"/>
                <a:cs typeface="Arial"/>
              </a:endParaRPr>
            </a:p>
          </p:txBody>
        </p:sp>
        <p:sp>
          <p:nvSpPr>
            <p:cNvPr id="402" name="object 88"/>
            <p:cNvSpPr txBox="1"/>
            <p:nvPr/>
          </p:nvSpPr>
          <p:spPr>
            <a:xfrm>
              <a:off x="4792524" y="2581921"/>
              <a:ext cx="129042"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20</a:t>
              </a:r>
              <a:endParaRPr sz="525">
                <a:latin typeface="Arial"/>
                <a:cs typeface="Arial"/>
              </a:endParaRPr>
            </a:p>
          </p:txBody>
        </p:sp>
        <p:sp>
          <p:nvSpPr>
            <p:cNvPr id="403" name="object 89"/>
            <p:cNvSpPr/>
            <p:nvPr/>
          </p:nvSpPr>
          <p:spPr>
            <a:xfrm>
              <a:off x="1663389" y="2303677"/>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404" name="object 90"/>
            <p:cNvSpPr/>
            <p:nvPr/>
          </p:nvSpPr>
          <p:spPr>
            <a:xfrm>
              <a:off x="1663389" y="2066151"/>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405" name="object 91"/>
            <p:cNvSpPr/>
            <p:nvPr/>
          </p:nvSpPr>
          <p:spPr>
            <a:xfrm>
              <a:off x="1663389" y="1828626"/>
              <a:ext cx="31942" cy="0"/>
            </a:xfrm>
            <a:custGeom>
              <a:avLst/>
              <a:gdLst/>
              <a:ahLst/>
              <a:cxnLst/>
              <a:rect l="l" t="t" r="r" b="b"/>
              <a:pathLst>
                <a:path w="41339">
                  <a:moveTo>
                    <a:pt x="0" y="0"/>
                  </a:moveTo>
                  <a:lnTo>
                    <a:pt x="41339" y="0"/>
                  </a:lnTo>
                </a:path>
              </a:pathLst>
            </a:custGeom>
            <a:ln w="6353">
              <a:solidFill>
                <a:srgbClr val="252525"/>
              </a:solidFill>
            </a:ln>
          </p:spPr>
          <p:txBody>
            <a:bodyPr wrap="square" lIns="0" tIns="0" rIns="0" bIns="0" rtlCol="0">
              <a:noAutofit/>
            </a:bodyPr>
            <a:lstStyle/>
            <a:p>
              <a:endParaRPr sz="900"/>
            </a:p>
          </p:txBody>
        </p:sp>
        <p:sp>
          <p:nvSpPr>
            <p:cNvPr id="406" name="object 92"/>
            <p:cNvSpPr/>
            <p:nvPr/>
          </p:nvSpPr>
          <p:spPr>
            <a:xfrm>
              <a:off x="4825596" y="2303677"/>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407" name="object 93"/>
            <p:cNvSpPr/>
            <p:nvPr/>
          </p:nvSpPr>
          <p:spPr>
            <a:xfrm>
              <a:off x="4825596" y="2066151"/>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408" name="object 94"/>
            <p:cNvSpPr/>
            <p:nvPr/>
          </p:nvSpPr>
          <p:spPr>
            <a:xfrm>
              <a:off x="4825596" y="1828626"/>
              <a:ext cx="31941" cy="0"/>
            </a:xfrm>
            <a:custGeom>
              <a:avLst/>
              <a:gdLst/>
              <a:ahLst/>
              <a:cxnLst/>
              <a:rect l="l" t="t" r="r" b="b"/>
              <a:pathLst>
                <a:path w="41338">
                  <a:moveTo>
                    <a:pt x="41338" y="0"/>
                  </a:moveTo>
                  <a:lnTo>
                    <a:pt x="0" y="0"/>
                  </a:lnTo>
                </a:path>
              </a:pathLst>
            </a:custGeom>
            <a:ln w="6353">
              <a:solidFill>
                <a:srgbClr val="252525"/>
              </a:solidFill>
            </a:ln>
          </p:spPr>
          <p:txBody>
            <a:bodyPr wrap="square" lIns="0" tIns="0" rIns="0" bIns="0" rtlCol="0">
              <a:noAutofit/>
            </a:bodyPr>
            <a:lstStyle/>
            <a:p>
              <a:endParaRPr sz="900"/>
            </a:p>
          </p:txBody>
        </p:sp>
        <p:sp>
          <p:nvSpPr>
            <p:cNvPr id="409" name="object 95"/>
            <p:cNvSpPr/>
            <p:nvPr/>
          </p:nvSpPr>
          <p:spPr>
            <a:xfrm>
              <a:off x="1663005" y="1718413"/>
              <a:ext cx="3194915" cy="528257"/>
            </a:xfrm>
            <a:custGeom>
              <a:avLst/>
              <a:gdLst/>
              <a:ahLst/>
              <a:cxnLst/>
              <a:rect l="l" t="t" r="r" b="b"/>
              <a:pathLst>
                <a:path w="4134841" h="741426">
                  <a:moveTo>
                    <a:pt x="0" y="13423"/>
                  </a:moveTo>
                  <a:lnTo>
                    <a:pt x="496" y="13335"/>
                  </a:lnTo>
                  <a:lnTo>
                    <a:pt x="129684" y="0"/>
                  </a:lnTo>
                  <a:lnTo>
                    <a:pt x="258862" y="10668"/>
                  </a:lnTo>
                  <a:lnTo>
                    <a:pt x="388049" y="50673"/>
                  </a:lnTo>
                  <a:lnTo>
                    <a:pt x="517227" y="97802"/>
                  </a:lnTo>
                  <a:lnTo>
                    <a:pt x="646418" y="145808"/>
                  </a:lnTo>
                  <a:lnTo>
                    <a:pt x="775590" y="200025"/>
                  </a:lnTo>
                  <a:lnTo>
                    <a:pt x="904787" y="253365"/>
                  </a:lnTo>
                  <a:lnTo>
                    <a:pt x="1033959" y="315582"/>
                  </a:lnTo>
                  <a:lnTo>
                    <a:pt x="1163143" y="383171"/>
                  </a:lnTo>
                  <a:lnTo>
                    <a:pt x="1292327" y="448056"/>
                  </a:lnTo>
                  <a:lnTo>
                    <a:pt x="1421512" y="506728"/>
                  </a:lnTo>
                  <a:lnTo>
                    <a:pt x="1550696" y="544070"/>
                  </a:lnTo>
                  <a:lnTo>
                    <a:pt x="1679881" y="570740"/>
                  </a:lnTo>
                  <a:lnTo>
                    <a:pt x="1809052" y="616078"/>
                  </a:lnTo>
                  <a:lnTo>
                    <a:pt x="1938249" y="663206"/>
                  </a:lnTo>
                  <a:lnTo>
                    <a:pt x="2067421" y="700543"/>
                  </a:lnTo>
                  <a:lnTo>
                    <a:pt x="2196606" y="720967"/>
                  </a:lnTo>
                  <a:lnTo>
                    <a:pt x="2325790" y="734302"/>
                  </a:lnTo>
                  <a:lnTo>
                    <a:pt x="2454974" y="741426"/>
                  </a:lnTo>
                  <a:lnTo>
                    <a:pt x="2584159" y="741426"/>
                  </a:lnTo>
                  <a:lnTo>
                    <a:pt x="2713343" y="741426"/>
                  </a:lnTo>
                  <a:lnTo>
                    <a:pt x="4134346" y="741426"/>
                  </a:lnTo>
                  <a:lnTo>
                    <a:pt x="4134841" y="741426"/>
                  </a:lnTo>
                </a:path>
              </a:pathLst>
            </a:custGeom>
            <a:ln w="6353">
              <a:solidFill>
                <a:srgbClr val="0071BC"/>
              </a:solidFill>
            </a:ln>
          </p:spPr>
          <p:txBody>
            <a:bodyPr wrap="square" lIns="0" tIns="0" rIns="0" bIns="0" rtlCol="0">
              <a:noAutofit/>
            </a:bodyPr>
            <a:lstStyle/>
            <a:p>
              <a:endParaRPr sz="900"/>
            </a:p>
          </p:txBody>
        </p:sp>
        <p:sp>
          <p:nvSpPr>
            <p:cNvPr id="410" name="object 96"/>
            <p:cNvSpPr/>
            <p:nvPr/>
          </p:nvSpPr>
          <p:spPr>
            <a:xfrm>
              <a:off x="1663005" y="1714613"/>
              <a:ext cx="3194915" cy="646070"/>
            </a:xfrm>
            <a:custGeom>
              <a:avLst/>
              <a:gdLst/>
              <a:ahLst/>
              <a:cxnLst/>
              <a:rect l="l" t="t" r="r" b="b"/>
              <a:pathLst>
                <a:path w="4134841" h="906780">
                  <a:moveTo>
                    <a:pt x="0" y="6743"/>
                  </a:moveTo>
                  <a:lnTo>
                    <a:pt x="496" y="6667"/>
                  </a:lnTo>
                  <a:lnTo>
                    <a:pt x="129684" y="0"/>
                  </a:lnTo>
                  <a:lnTo>
                    <a:pt x="258862" y="26670"/>
                  </a:lnTo>
                  <a:lnTo>
                    <a:pt x="388049" y="80010"/>
                  </a:lnTo>
                  <a:lnTo>
                    <a:pt x="517227" y="120015"/>
                  </a:lnTo>
                  <a:lnTo>
                    <a:pt x="646418" y="173355"/>
                  </a:lnTo>
                  <a:lnTo>
                    <a:pt x="775590" y="220027"/>
                  </a:lnTo>
                  <a:lnTo>
                    <a:pt x="904787" y="273367"/>
                  </a:lnTo>
                  <a:lnTo>
                    <a:pt x="1033959" y="340042"/>
                  </a:lnTo>
                  <a:lnTo>
                    <a:pt x="1163143" y="400050"/>
                  </a:lnTo>
                  <a:lnTo>
                    <a:pt x="1292327" y="466725"/>
                  </a:lnTo>
                  <a:lnTo>
                    <a:pt x="1421512" y="513397"/>
                  </a:lnTo>
                  <a:lnTo>
                    <a:pt x="1550696" y="533400"/>
                  </a:lnTo>
                  <a:lnTo>
                    <a:pt x="1679881" y="566737"/>
                  </a:lnTo>
                  <a:lnTo>
                    <a:pt x="1809052" y="620077"/>
                  </a:lnTo>
                  <a:lnTo>
                    <a:pt x="1938249" y="653415"/>
                  </a:lnTo>
                  <a:lnTo>
                    <a:pt x="2067421" y="760095"/>
                  </a:lnTo>
                  <a:lnTo>
                    <a:pt x="2196606" y="906780"/>
                  </a:lnTo>
                  <a:lnTo>
                    <a:pt x="2325790" y="906780"/>
                  </a:lnTo>
                  <a:lnTo>
                    <a:pt x="2454974" y="906780"/>
                  </a:lnTo>
                  <a:lnTo>
                    <a:pt x="4134346" y="906780"/>
                  </a:lnTo>
                  <a:lnTo>
                    <a:pt x="4134841" y="906780"/>
                  </a:lnTo>
                </a:path>
              </a:pathLst>
            </a:custGeom>
            <a:ln w="6353">
              <a:solidFill>
                <a:srgbClr val="FF0000"/>
              </a:solidFill>
            </a:ln>
          </p:spPr>
          <p:txBody>
            <a:bodyPr wrap="square" lIns="0" tIns="0" rIns="0" bIns="0" rtlCol="0">
              <a:noAutofit/>
            </a:bodyPr>
            <a:lstStyle/>
            <a:p>
              <a:endParaRPr sz="900"/>
            </a:p>
          </p:txBody>
        </p:sp>
        <p:sp>
          <p:nvSpPr>
            <p:cNvPr id="411" name="object 97"/>
            <p:cNvSpPr/>
            <p:nvPr/>
          </p:nvSpPr>
          <p:spPr>
            <a:xfrm>
              <a:off x="1630674" y="1688942"/>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3" y="19057"/>
                  </a:lnTo>
                  <a:lnTo>
                    <a:pt x="0" y="31631"/>
                  </a:lnTo>
                  <a:lnTo>
                    <a:pt x="1981" y="47830"/>
                  </a:lnTo>
                  <a:lnTo>
                    <a:pt x="8055" y="60746"/>
                  </a:lnTo>
                  <a:lnTo>
                    <a:pt x="17402" y="69970"/>
                  </a:lnTo>
                  <a:lnTo>
                    <a:pt x="29201" y="75094"/>
                  </a:lnTo>
                  <a:lnTo>
                    <a:pt x="45999" y="73449"/>
                  </a:lnTo>
                  <a:lnTo>
                    <a:pt x="59294" y="67847"/>
                  </a:lnTo>
                  <a:lnTo>
                    <a:pt x="68826" y="59057"/>
                  </a:lnTo>
                  <a:lnTo>
                    <a:pt x="74336" y="47850"/>
                  </a:lnTo>
                </a:path>
              </a:pathLst>
            </a:custGeom>
            <a:ln w="9525">
              <a:solidFill>
                <a:srgbClr val="FF0000"/>
              </a:solidFill>
            </a:ln>
          </p:spPr>
          <p:txBody>
            <a:bodyPr wrap="square" lIns="0" tIns="0" rIns="0" bIns="0" rtlCol="0">
              <a:noAutofit/>
            </a:bodyPr>
            <a:lstStyle/>
            <a:p>
              <a:endParaRPr sz="900"/>
            </a:p>
          </p:txBody>
        </p:sp>
        <p:sp>
          <p:nvSpPr>
            <p:cNvPr id="412" name="object 98"/>
            <p:cNvSpPr/>
            <p:nvPr/>
          </p:nvSpPr>
          <p:spPr>
            <a:xfrm>
              <a:off x="1730491" y="1684192"/>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2" y="19057"/>
                  </a:lnTo>
                  <a:lnTo>
                    <a:pt x="0" y="31631"/>
                  </a:lnTo>
                  <a:lnTo>
                    <a:pt x="1981" y="47830"/>
                  </a:lnTo>
                  <a:lnTo>
                    <a:pt x="8055" y="60746"/>
                  </a:lnTo>
                  <a:lnTo>
                    <a:pt x="17402" y="69970"/>
                  </a:lnTo>
                  <a:lnTo>
                    <a:pt x="29201" y="75094"/>
                  </a:lnTo>
                  <a:lnTo>
                    <a:pt x="45999" y="73449"/>
                  </a:lnTo>
                  <a:lnTo>
                    <a:pt x="59293" y="67847"/>
                  </a:lnTo>
                  <a:lnTo>
                    <a:pt x="68825" y="59057"/>
                  </a:lnTo>
                  <a:lnTo>
                    <a:pt x="74336" y="47850"/>
                  </a:lnTo>
                </a:path>
              </a:pathLst>
            </a:custGeom>
            <a:ln w="9525">
              <a:solidFill>
                <a:srgbClr val="FF0000"/>
              </a:solidFill>
            </a:ln>
          </p:spPr>
          <p:txBody>
            <a:bodyPr wrap="square" lIns="0" tIns="0" rIns="0" bIns="0" rtlCol="0">
              <a:noAutofit/>
            </a:bodyPr>
            <a:lstStyle/>
            <a:p>
              <a:endParaRPr sz="900"/>
            </a:p>
          </p:txBody>
        </p:sp>
        <p:sp>
          <p:nvSpPr>
            <p:cNvPr id="413" name="object 99"/>
            <p:cNvSpPr/>
            <p:nvPr/>
          </p:nvSpPr>
          <p:spPr>
            <a:xfrm>
              <a:off x="1830308" y="1703194"/>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2" y="19057"/>
                  </a:lnTo>
                  <a:lnTo>
                    <a:pt x="0" y="31631"/>
                  </a:lnTo>
                  <a:lnTo>
                    <a:pt x="1981" y="47830"/>
                  </a:lnTo>
                  <a:lnTo>
                    <a:pt x="8055" y="60746"/>
                  </a:lnTo>
                  <a:lnTo>
                    <a:pt x="17402" y="69970"/>
                  </a:lnTo>
                  <a:lnTo>
                    <a:pt x="29201" y="75094"/>
                  </a:lnTo>
                  <a:lnTo>
                    <a:pt x="45999" y="73449"/>
                  </a:lnTo>
                  <a:lnTo>
                    <a:pt x="59293" y="67847"/>
                  </a:lnTo>
                  <a:lnTo>
                    <a:pt x="68825" y="59057"/>
                  </a:lnTo>
                  <a:lnTo>
                    <a:pt x="74336" y="47850"/>
                  </a:lnTo>
                </a:path>
              </a:pathLst>
            </a:custGeom>
            <a:ln w="9525">
              <a:solidFill>
                <a:srgbClr val="FF0000"/>
              </a:solidFill>
            </a:ln>
          </p:spPr>
          <p:txBody>
            <a:bodyPr wrap="square" lIns="0" tIns="0" rIns="0" bIns="0" rtlCol="0">
              <a:noAutofit/>
            </a:bodyPr>
            <a:lstStyle/>
            <a:p>
              <a:endParaRPr sz="900"/>
            </a:p>
          </p:txBody>
        </p:sp>
        <p:sp>
          <p:nvSpPr>
            <p:cNvPr id="414" name="object 100"/>
            <p:cNvSpPr/>
            <p:nvPr/>
          </p:nvSpPr>
          <p:spPr>
            <a:xfrm>
              <a:off x="1930125" y="1741198"/>
              <a:ext cx="58474" cy="53504"/>
            </a:xfrm>
            <a:custGeom>
              <a:avLst/>
              <a:gdLst/>
              <a:ahLst/>
              <a:cxnLst/>
              <a:rect l="l" t="t" r="r" b="b"/>
              <a:pathLst>
                <a:path w="75677" h="75094">
                  <a:moveTo>
                    <a:pt x="75677" y="37935"/>
                  </a:moveTo>
                  <a:lnTo>
                    <a:pt x="73005" y="23890"/>
                  </a:lnTo>
                  <a:lnTo>
                    <a:pt x="65674" y="12202"/>
                  </a:lnTo>
                  <a:lnTo>
                    <a:pt x="54711" y="3896"/>
                  </a:lnTo>
                  <a:lnTo>
                    <a:pt x="41145" y="0"/>
                  </a:lnTo>
                  <a:lnTo>
                    <a:pt x="25821" y="2342"/>
                  </a:lnTo>
                  <a:lnTo>
                    <a:pt x="13425" y="8994"/>
                  </a:lnTo>
                  <a:lnTo>
                    <a:pt x="4603" y="19057"/>
                  </a:lnTo>
                  <a:lnTo>
                    <a:pt x="0" y="31631"/>
                  </a:lnTo>
                  <a:lnTo>
                    <a:pt x="1981" y="47830"/>
                  </a:lnTo>
                  <a:lnTo>
                    <a:pt x="8055" y="60746"/>
                  </a:lnTo>
                  <a:lnTo>
                    <a:pt x="17402" y="69970"/>
                  </a:lnTo>
                  <a:lnTo>
                    <a:pt x="29201" y="75094"/>
                  </a:lnTo>
                  <a:lnTo>
                    <a:pt x="46000" y="73449"/>
                  </a:lnTo>
                  <a:lnTo>
                    <a:pt x="59294" y="67847"/>
                  </a:lnTo>
                  <a:lnTo>
                    <a:pt x="68826" y="59057"/>
                  </a:lnTo>
                  <a:lnTo>
                    <a:pt x="74336" y="47850"/>
                  </a:lnTo>
                </a:path>
              </a:pathLst>
            </a:custGeom>
            <a:ln w="9525">
              <a:solidFill>
                <a:srgbClr val="FF0000"/>
              </a:solidFill>
            </a:ln>
          </p:spPr>
          <p:txBody>
            <a:bodyPr wrap="square" lIns="0" tIns="0" rIns="0" bIns="0" rtlCol="0">
              <a:noAutofit/>
            </a:bodyPr>
            <a:lstStyle/>
            <a:p>
              <a:endParaRPr sz="900"/>
            </a:p>
          </p:txBody>
        </p:sp>
        <p:sp>
          <p:nvSpPr>
            <p:cNvPr id="415" name="object 101"/>
            <p:cNvSpPr/>
            <p:nvPr/>
          </p:nvSpPr>
          <p:spPr>
            <a:xfrm>
              <a:off x="2029942" y="1769701"/>
              <a:ext cx="58474" cy="53504"/>
            </a:xfrm>
            <a:custGeom>
              <a:avLst/>
              <a:gdLst/>
              <a:ahLst/>
              <a:cxnLst/>
              <a:rect l="l" t="t" r="r" b="b"/>
              <a:pathLst>
                <a:path w="75677" h="75094">
                  <a:moveTo>
                    <a:pt x="75677" y="37935"/>
                  </a:moveTo>
                  <a:lnTo>
                    <a:pt x="73005" y="23890"/>
                  </a:lnTo>
                  <a:lnTo>
                    <a:pt x="65673" y="12202"/>
                  </a:lnTo>
                  <a:lnTo>
                    <a:pt x="54711" y="3896"/>
                  </a:lnTo>
                  <a:lnTo>
                    <a:pt x="41145" y="0"/>
                  </a:lnTo>
                  <a:lnTo>
                    <a:pt x="25821" y="2342"/>
                  </a:lnTo>
                  <a:lnTo>
                    <a:pt x="13425" y="8994"/>
                  </a:lnTo>
                  <a:lnTo>
                    <a:pt x="4603" y="19057"/>
                  </a:lnTo>
                  <a:lnTo>
                    <a:pt x="0" y="31631"/>
                  </a:lnTo>
                  <a:lnTo>
                    <a:pt x="1981" y="47830"/>
                  </a:lnTo>
                  <a:lnTo>
                    <a:pt x="8055" y="60746"/>
                  </a:lnTo>
                  <a:lnTo>
                    <a:pt x="17402" y="69970"/>
                  </a:lnTo>
                  <a:lnTo>
                    <a:pt x="29201" y="75094"/>
                  </a:lnTo>
                  <a:lnTo>
                    <a:pt x="45999" y="73449"/>
                  </a:lnTo>
                  <a:lnTo>
                    <a:pt x="59294" y="67847"/>
                  </a:lnTo>
                  <a:lnTo>
                    <a:pt x="68826" y="59057"/>
                  </a:lnTo>
                  <a:lnTo>
                    <a:pt x="74336" y="47850"/>
                  </a:lnTo>
                </a:path>
              </a:pathLst>
            </a:custGeom>
            <a:ln w="9525">
              <a:solidFill>
                <a:srgbClr val="FF0000"/>
              </a:solidFill>
            </a:ln>
          </p:spPr>
          <p:txBody>
            <a:bodyPr wrap="square" lIns="0" tIns="0" rIns="0" bIns="0" rtlCol="0">
              <a:noAutofit/>
            </a:bodyPr>
            <a:lstStyle/>
            <a:p>
              <a:endParaRPr sz="900"/>
            </a:p>
          </p:txBody>
        </p:sp>
        <p:sp>
          <p:nvSpPr>
            <p:cNvPr id="416" name="object 102"/>
            <p:cNvSpPr/>
            <p:nvPr/>
          </p:nvSpPr>
          <p:spPr>
            <a:xfrm>
              <a:off x="2129755" y="1807705"/>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30"/>
                  </a:lnTo>
                  <a:lnTo>
                    <a:pt x="8057" y="60745"/>
                  </a:lnTo>
                  <a:lnTo>
                    <a:pt x="17405" y="69969"/>
                  </a:lnTo>
                  <a:lnTo>
                    <a:pt x="29202" y="75094"/>
                  </a:lnTo>
                  <a:lnTo>
                    <a:pt x="46002" y="73449"/>
                  </a:lnTo>
                  <a:lnTo>
                    <a:pt x="59296" y="67847"/>
                  </a:lnTo>
                  <a:lnTo>
                    <a:pt x="68827" y="59056"/>
                  </a:lnTo>
                  <a:lnTo>
                    <a:pt x="74337" y="47849"/>
                  </a:lnTo>
                </a:path>
              </a:pathLst>
            </a:custGeom>
            <a:ln w="9525">
              <a:solidFill>
                <a:srgbClr val="FF0000"/>
              </a:solidFill>
            </a:ln>
          </p:spPr>
          <p:txBody>
            <a:bodyPr wrap="square" lIns="0" tIns="0" rIns="0" bIns="0" rtlCol="0">
              <a:noAutofit/>
            </a:bodyPr>
            <a:lstStyle/>
            <a:p>
              <a:endParaRPr sz="900"/>
            </a:p>
          </p:txBody>
        </p:sp>
        <p:sp>
          <p:nvSpPr>
            <p:cNvPr id="417" name="object 103"/>
            <p:cNvSpPr/>
            <p:nvPr/>
          </p:nvSpPr>
          <p:spPr>
            <a:xfrm>
              <a:off x="2229574" y="1840958"/>
              <a:ext cx="58473" cy="53504"/>
            </a:xfrm>
            <a:custGeom>
              <a:avLst/>
              <a:gdLst/>
              <a:ahLst/>
              <a:cxnLst/>
              <a:rect l="l" t="t" r="r" b="b"/>
              <a:pathLst>
                <a:path w="75676" h="75094">
                  <a:moveTo>
                    <a:pt x="75676" y="37935"/>
                  </a:moveTo>
                  <a:lnTo>
                    <a:pt x="73005" y="23890"/>
                  </a:lnTo>
                  <a:lnTo>
                    <a:pt x="65675" y="12202"/>
                  </a:lnTo>
                  <a:lnTo>
                    <a:pt x="54713" y="3896"/>
                  </a:lnTo>
                  <a:lnTo>
                    <a:pt x="41145" y="0"/>
                  </a:lnTo>
                  <a:lnTo>
                    <a:pt x="25825" y="2342"/>
                  </a:lnTo>
                  <a:lnTo>
                    <a:pt x="13428" y="8994"/>
                  </a:lnTo>
                  <a:lnTo>
                    <a:pt x="4604" y="19056"/>
                  </a:lnTo>
                  <a:lnTo>
                    <a:pt x="0" y="31631"/>
                  </a:lnTo>
                  <a:lnTo>
                    <a:pt x="1982" y="47830"/>
                  </a:lnTo>
                  <a:lnTo>
                    <a:pt x="8057" y="60745"/>
                  </a:lnTo>
                  <a:lnTo>
                    <a:pt x="17405" y="69969"/>
                  </a:lnTo>
                  <a:lnTo>
                    <a:pt x="29202" y="75094"/>
                  </a:lnTo>
                  <a:lnTo>
                    <a:pt x="46002" y="73449"/>
                  </a:lnTo>
                  <a:lnTo>
                    <a:pt x="59296" y="67847"/>
                  </a:lnTo>
                  <a:lnTo>
                    <a:pt x="68827" y="59056"/>
                  </a:lnTo>
                  <a:lnTo>
                    <a:pt x="74337" y="47849"/>
                  </a:lnTo>
                </a:path>
              </a:pathLst>
            </a:custGeom>
            <a:ln w="9525">
              <a:solidFill>
                <a:srgbClr val="FF0000"/>
              </a:solidFill>
            </a:ln>
          </p:spPr>
          <p:txBody>
            <a:bodyPr wrap="square" lIns="0" tIns="0" rIns="0" bIns="0" rtlCol="0">
              <a:noAutofit/>
            </a:bodyPr>
            <a:lstStyle/>
            <a:p>
              <a:endParaRPr sz="900"/>
            </a:p>
          </p:txBody>
        </p:sp>
        <p:sp>
          <p:nvSpPr>
            <p:cNvPr id="418" name="object 104"/>
            <p:cNvSpPr/>
            <p:nvPr/>
          </p:nvSpPr>
          <p:spPr>
            <a:xfrm>
              <a:off x="2329392" y="1878962"/>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30"/>
                  </a:lnTo>
                  <a:lnTo>
                    <a:pt x="8054" y="60745"/>
                  </a:lnTo>
                  <a:lnTo>
                    <a:pt x="17400" y="69970"/>
                  </a:lnTo>
                  <a:lnTo>
                    <a:pt x="29199" y="75094"/>
                  </a:lnTo>
                  <a:lnTo>
                    <a:pt x="46000" y="73449"/>
                  </a:lnTo>
                  <a:lnTo>
                    <a:pt x="59295" y="67847"/>
                  </a:lnTo>
                  <a:lnTo>
                    <a:pt x="68826" y="59058"/>
                  </a:lnTo>
                  <a:lnTo>
                    <a:pt x="74336" y="47851"/>
                  </a:lnTo>
                </a:path>
              </a:pathLst>
            </a:custGeom>
            <a:ln w="9525">
              <a:solidFill>
                <a:srgbClr val="FF0000"/>
              </a:solidFill>
            </a:ln>
          </p:spPr>
          <p:txBody>
            <a:bodyPr wrap="square" lIns="0" tIns="0" rIns="0" bIns="0" rtlCol="0">
              <a:noAutofit/>
            </a:bodyPr>
            <a:lstStyle/>
            <a:p>
              <a:endParaRPr sz="900"/>
            </a:p>
          </p:txBody>
        </p:sp>
        <p:sp>
          <p:nvSpPr>
            <p:cNvPr id="419" name="object 105"/>
            <p:cNvSpPr/>
            <p:nvPr/>
          </p:nvSpPr>
          <p:spPr>
            <a:xfrm>
              <a:off x="2429210" y="1926468"/>
              <a:ext cx="58474" cy="53504"/>
            </a:xfrm>
            <a:custGeom>
              <a:avLst/>
              <a:gdLst/>
              <a:ahLst/>
              <a:cxnLst/>
              <a:rect l="l" t="t" r="r" b="b"/>
              <a:pathLst>
                <a:path w="75677" h="75094">
                  <a:moveTo>
                    <a:pt x="75677" y="37935"/>
                  </a:moveTo>
                  <a:lnTo>
                    <a:pt x="73005" y="23890"/>
                  </a:lnTo>
                  <a:lnTo>
                    <a:pt x="65675" y="12202"/>
                  </a:lnTo>
                  <a:lnTo>
                    <a:pt x="54713" y="3896"/>
                  </a:lnTo>
                  <a:lnTo>
                    <a:pt x="41146" y="0"/>
                  </a:lnTo>
                  <a:lnTo>
                    <a:pt x="25820" y="2342"/>
                  </a:lnTo>
                  <a:lnTo>
                    <a:pt x="13424" y="8994"/>
                  </a:lnTo>
                  <a:lnTo>
                    <a:pt x="4602" y="19056"/>
                  </a:lnTo>
                  <a:lnTo>
                    <a:pt x="0" y="31631"/>
                  </a:lnTo>
                  <a:lnTo>
                    <a:pt x="1980" y="47828"/>
                  </a:lnTo>
                  <a:lnTo>
                    <a:pt x="8054" y="60743"/>
                  </a:lnTo>
                  <a:lnTo>
                    <a:pt x="17400" y="69968"/>
                  </a:lnTo>
                  <a:lnTo>
                    <a:pt x="29199" y="75094"/>
                  </a:lnTo>
                  <a:lnTo>
                    <a:pt x="46000" y="73449"/>
                  </a:lnTo>
                  <a:lnTo>
                    <a:pt x="59295" y="67846"/>
                  </a:lnTo>
                  <a:lnTo>
                    <a:pt x="68826" y="59056"/>
                  </a:lnTo>
                  <a:lnTo>
                    <a:pt x="74336" y="47849"/>
                  </a:lnTo>
                </a:path>
              </a:pathLst>
            </a:custGeom>
            <a:ln w="9525">
              <a:solidFill>
                <a:srgbClr val="FF0000"/>
              </a:solidFill>
            </a:ln>
          </p:spPr>
          <p:txBody>
            <a:bodyPr wrap="square" lIns="0" tIns="0" rIns="0" bIns="0" rtlCol="0">
              <a:noAutofit/>
            </a:bodyPr>
            <a:lstStyle/>
            <a:p>
              <a:endParaRPr sz="900"/>
            </a:p>
          </p:txBody>
        </p:sp>
        <p:sp>
          <p:nvSpPr>
            <p:cNvPr id="420" name="object 106"/>
            <p:cNvSpPr/>
            <p:nvPr/>
          </p:nvSpPr>
          <p:spPr>
            <a:xfrm>
              <a:off x="2529029" y="1969222"/>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21" name="object 107"/>
            <p:cNvSpPr/>
            <p:nvPr/>
          </p:nvSpPr>
          <p:spPr>
            <a:xfrm>
              <a:off x="2628847" y="2016728"/>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22" name="object 108"/>
            <p:cNvSpPr/>
            <p:nvPr/>
          </p:nvSpPr>
          <p:spPr>
            <a:xfrm>
              <a:off x="2728665" y="204998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23" name="object 109"/>
            <p:cNvSpPr/>
            <p:nvPr/>
          </p:nvSpPr>
          <p:spPr>
            <a:xfrm>
              <a:off x="2828484" y="2064233"/>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24" name="object 110"/>
            <p:cNvSpPr/>
            <p:nvPr/>
          </p:nvSpPr>
          <p:spPr>
            <a:xfrm>
              <a:off x="2928293" y="2087986"/>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25" name="object 111"/>
            <p:cNvSpPr/>
            <p:nvPr/>
          </p:nvSpPr>
          <p:spPr>
            <a:xfrm>
              <a:off x="3028111" y="2125989"/>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26" name="object 112"/>
            <p:cNvSpPr/>
            <p:nvPr/>
          </p:nvSpPr>
          <p:spPr>
            <a:xfrm>
              <a:off x="3127929" y="2149742"/>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27" name="object 113"/>
            <p:cNvSpPr/>
            <p:nvPr/>
          </p:nvSpPr>
          <p:spPr>
            <a:xfrm>
              <a:off x="3227748" y="2225750"/>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28" name="object 114"/>
            <p:cNvSpPr/>
            <p:nvPr/>
          </p:nvSpPr>
          <p:spPr>
            <a:xfrm>
              <a:off x="3327566"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29" name="object 115"/>
            <p:cNvSpPr/>
            <p:nvPr/>
          </p:nvSpPr>
          <p:spPr>
            <a:xfrm>
              <a:off x="3427384"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30" name="object 116"/>
            <p:cNvSpPr/>
            <p:nvPr/>
          </p:nvSpPr>
          <p:spPr>
            <a:xfrm>
              <a:off x="3527203"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31" name="object 117"/>
            <p:cNvSpPr/>
            <p:nvPr/>
          </p:nvSpPr>
          <p:spPr>
            <a:xfrm>
              <a:off x="3627021"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32" name="object 118"/>
            <p:cNvSpPr/>
            <p:nvPr/>
          </p:nvSpPr>
          <p:spPr>
            <a:xfrm>
              <a:off x="3726831" y="2330261"/>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33" name="object 119"/>
            <p:cNvSpPr/>
            <p:nvPr/>
          </p:nvSpPr>
          <p:spPr>
            <a:xfrm>
              <a:off x="3826649" y="2330261"/>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34" name="object 120"/>
            <p:cNvSpPr/>
            <p:nvPr/>
          </p:nvSpPr>
          <p:spPr>
            <a:xfrm>
              <a:off x="3926467"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35" name="object 121"/>
            <p:cNvSpPr/>
            <p:nvPr/>
          </p:nvSpPr>
          <p:spPr>
            <a:xfrm>
              <a:off x="4026285"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36" name="object 122"/>
            <p:cNvSpPr/>
            <p:nvPr/>
          </p:nvSpPr>
          <p:spPr>
            <a:xfrm>
              <a:off x="4126104"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37" name="object 123"/>
            <p:cNvSpPr/>
            <p:nvPr/>
          </p:nvSpPr>
          <p:spPr>
            <a:xfrm>
              <a:off x="4225922"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38" name="object 124"/>
            <p:cNvSpPr/>
            <p:nvPr/>
          </p:nvSpPr>
          <p:spPr>
            <a:xfrm>
              <a:off x="4325740"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39" name="object 125"/>
            <p:cNvSpPr/>
            <p:nvPr/>
          </p:nvSpPr>
          <p:spPr>
            <a:xfrm>
              <a:off x="4425559" y="2330261"/>
              <a:ext cx="58474" cy="53504"/>
            </a:xfrm>
            <a:custGeom>
              <a:avLst/>
              <a:gdLst/>
              <a:ahLst/>
              <a:cxnLst/>
              <a:rect l="l" t="t" r="r" b="b"/>
              <a:pathLst>
                <a:path w="75677" h="75094">
                  <a:moveTo>
                    <a:pt x="75677" y="37935"/>
                  </a:moveTo>
                  <a:lnTo>
                    <a:pt x="73004" y="23892"/>
                  </a:lnTo>
                  <a:lnTo>
                    <a:pt x="65671" y="12203"/>
                  </a:lnTo>
                  <a:lnTo>
                    <a:pt x="54708" y="3897"/>
                  </a:lnTo>
                  <a:lnTo>
                    <a:pt x="41144" y="0"/>
                  </a:lnTo>
                  <a:lnTo>
                    <a:pt x="25819" y="2343"/>
                  </a:lnTo>
                  <a:lnTo>
                    <a:pt x="13423" y="8996"/>
                  </a:lnTo>
                  <a:lnTo>
                    <a:pt x="4601" y="19059"/>
                  </a:lnTo>
                  <a:lnTo>
                    <a:pt x="0" y="31633"/>
                  </a:lnTo>
                  <a:lnTo>
                    <a:pt x="1981" y="47830"/>
                  </a:lnTo>
                  <a:lnTo>
                    <a:pt x="8054" y="60745"/>
                  </a:lnTo>
                  <a:lnTo>
                    <a:pt x="17401" y="69969"/>
                  </a:lnTo>
                  <a:lnTo>
                    <a:pt x="29201" y="75094"/>
                  </a:lnTo>
                  <a:lnTo>
                    <a:pt x="45996" y="73449"/>
                  </a:lnTo>
                  <a:lnTo>
                    <a:pt x="59291" y="67845"/>
                  </a:lnTo>
                  <a:lnTo>
                    <a:pt x="68824" y="59055"/>
                  </a:lnTo>
                  <a:lnTo>
                    <a:pt x="74336" y="47848"/>
                  </a:lnTo>
                </a:path>
              </a:pathLst>
            </a:custGeom>
            <a:ln w="9525">
              <a:solidFill>
                <a:srgbClr val="FF0000"/>
              </a:solidFill>
            </a:ln>
          </p:spPr>
          <p:txBody>
            <a:bodyPr wrap="square" lIns="0" tIns="0" rIns="0" bIns="0" rtlCol="0">
              <a:noAutofit/>
            </a:bodyPr>
            <a:lstStyle/>
            <a:p>
              <a:endParaRPr sz="900"/>
            </a:p>
          </p:txBody>
        </p:sp>
        <p:sp>
          <p:nvSpPr>
            <p:cNvPr id="440" name="object 126"/>
            <p:cNvSpPr/>
            <p:nvPr/>
          </p:nvSpPr>
          <p:spPr>
            <a:xfrm>
              <a:off x="4525367" y="2330261"/>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41" name="object 127"/>
            <p:cNvSpPr/>
            <p:nvPr/>
          </p:nvSpPr>
          <p:spPr>
            <a:xfrm>
              <a:off x="4625186" y="2330261"/>
              <a:ext cx="58473" cy="53504"/>
            </a:xfrm>
            <a:custGeom>
              <a:avLst/>
              <a:gdLst/>
              <a:ahLst/>
              <a:cxnLst/>
              <a:rect l="l" t="t" r="r" b="b"/>
              <a:pathLst>
                <a:path w="75676" h="75094">
                  <a:moveTo>
                    <a:pt x="75676" y="37935"/>
                  </a:moveTo>
                  <a:lnTo>
                    <a:pt x="73005" y="23892"/>
                  </a:lnTo>
                  <a:lnTo>
                    <a:pt x="65675" y="12203"/>
                  </a:lnTo>
                  <a:lnTo>
                    <a:pt x="54713" y="3897"/>
                  </a:lnTo>
                  <a:lnTo>
                    <a:pt x="41145" y="0"/>
                  </a:lnTo>
                  <a:lnTo>
                    <a:pt x="25825" y="2343"/>
                  </a:lnTo>
                  <a:lnTo>
                    <a:pt x="13428" y="8996"/>
                  </a:lnTo>
                  <a:lnTo>
                    <a:pt x="4604" y="19058"/>
                  </a:lnTo>
                  <a:lnTo>
                    <a:pt x="0" y="31632"/>
                  </a:lnTo>
                  <a:lnTo>
                    <a:pt x="1982" y="47829"/>
                  </a:lnTo>
                  <a:lnTo>
                    <a:pt x="8058" y="60744"/>
                  </a:lnTo>
                  <a:lnTo>
                    <a:pt x="17405" y="69969"/>
                  </a:lnTo>
                  <a:lnTo>
                    <a:pt x="29203" y="75094"/>
                  </a:lnTo>
                  <a:lnTo>
                    <a:pt x="46003" y="73448"/>
                  </a:lnTo>
                  <a:lnTo>
                    <a:pt x="59297" y="67845"/>
                  </a:lnTo>
                  <a:lnTo>
                    <a:pt x="68827" y="59054"/>
                  </a:lnTo>
                  <a:lnTo>
                    <a:pt x="74337" y="47847"/>
                  </a:lnTo>
                </a:path>
              </a:pathLst>
            </a:custGeom>
            <a:ln w="9525">
              <a:solidFill>
                <a:srgbClr val="FF0000"/>
              </a:solidFill>
            </a:ln>
          </p:spPr>
          <p:txBody>
            <a:bodyPr wrap="square" lIns="0" tIns="0" rIns="0" bIns="0" rtlCol="0">
              <a:noAutofit/>
            </a:bodyPr>
            <a:lstStyle/>
            <a:p>
              <a:endParaRPr sz="900"/>
            </a:p>
          </p:txBody>
        </p:sp>
        <p:sp>
          <p:nvSpPr>
            <p:cNvPr id="442" name="object 128"/>
            <p:cNvSpPr/>
            <p:nvPr/>
          </p:nvSpPr>
          <p:spPr>
            <a:xfrm>
              <a:off x="4725004"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43" name="object 129"/>
            <p:cNvSpPr/>
            <p:nvPr/>
          </p:nvSpPr>
          <p:spPr>
            <a:xfrm>
              <a:off x="4824822" y="2330261"/>
              <a:ext cx="58474" cy="53504"/>
            </a:xfrm>
            <a:custGeom>
              <a:avLst/>
              <a:gdLst/>
              <a:ahLst/>
              <a:cxnLst/>
              <a:rect l="l" t="t" r="r" b="b"/>
              <a:pathLst>
                <a:path w="75677" h="75094">
                  <a:moveTo>
                    <a:pt x="75677" y="37935"/>
                  </a:moveTo>
                  <a:lnTo>
                    <a:pt x="73005" y="23892"/>
                  </a:lnTo>
                  <a:lnTo>
                    <a:pt x="65675" y="12203"/>
                  </a:lnTo>
                  <a:lnTo>
                    <a:pt x="54713" y="3897"/>
                  </a:lnTo>
                  <a:lnTo>
                    <a:pt x="41146" y="0"/>
                  </a:lnTo>
                  <a:lnTo>
                    <a:pt x="25820" y="2343"/>
                  </a:lnTo>
                  <a:lnTo>
                    <a:pt x="13424" y="8996"/>
                  </a:lnTo>
                  <a:lnTo>
                    <a:pt x="4602" y="19058"/>
                  </a:lnTo>
                  <a:lnTo>
                    <a:pt x="0" y="31632"/>
                  </a:lnTo>
                  <a:lnTo>
                    <a:pt x="1980" y="47829"/>
                  </a:lnTo>
                  <a:lnTo>
                    <a:pt x="8054" y="60744"/>
                  </a:lnTo>
                  <a:lnTo>
                    <a:pt x="17400" y="69969"/>
                  </a:lnTo>
                  <a:lnTo>
                    <a:pt x="29200" y="75094"/>
                  </a:lnTo>
                  <a:lnTo>
                    <a:pt x="46000" y="73449"/>
                  </a:lnTo>
                  <a:lnTo>
                    <a:pt x="59295" y="67845"/>
                  </a:lnTo>
                  <a:lnTo>
                    <a:pt x="68826" y="59055"/>
                  </a:lnTo>
                  <a:lnTo>
                    <a:pt x="74336" y="47849"/>
                  </a:lnTo>
                </a:path>
              </a:pathLst>
            </a:custGeom>
            <a:ln w="9525">
              <a:solidFill>
                <a:srgbClr val="FF0000"/>
              </a:solidFill>
            </a:ln>
          </p:spPr>
          <p:txBody>
            <a:bodyPr wrap="square" lIns="0" tIns="0" rIns="0" bIns="0" rtlCol="0">
              <a:noAutofit/>
            </a:bodyPr>
            <a:lstStyle/>
            <a:p>
              <a:endParaRPr sz="900"/>
            </a:p>
          </p:txBody>
        </p:sp>
        <p:sp>
          <p:nvSpPr>
            <p:cNvPr id="444" name="object 130"/>
            <p:cNvSpPr/>
            <p:nvPr/>
          </p:nvSpPr>
          <p:spPr>
            <a:xfrm>
              <a:off x="1663005" y="1719364"/>
              <a:ext cx="3194915" cy="527306"/>
            </a:xfrm>
            <a:custGeom>
              <a:avLst/>
              <a:gdLst/>
              <a:ahLst/>
              <a:cxnLst/>
              <a:rect l="l" t="t" r="r" b="b"/>
              <a:pathLst>
                <a:path w="4134841" h="740092">
                  <a:moveTo>
                    <a:pt x="0" y="13411"/>
                  </a:moveTo>
                  <a:lnTo>
                    <a:pt x="496" y="13335"/>
                  </a:lnTo>
                  <a:lnTo>
                    <a:pt x="129684" y="0"/>
                  </a:lnTo>
                  <a:lnTo>
                    <a:pt x="258862" y="6667"/>
                  </a:lnTo>
                  <a:lnTo>
                    <a:pt x="388049" y="46672"/>
                  </a:lnTo>
                  <a:lnTo>
                    <a:pt x="517227" y="93345"/>
                  </a:lnTo>
                  <a:lnTo>
                    <a:pt x="646418" y="146685"/>
                  </a:lnTo>
                  <a:lnTo>
                    <a:pt x="775590" y="200025"/>
                  </a:lnTo>
                  <a:lnTo>
                    <a:pt x="904787" y="253365"/>
                  </a:lnTo>
                  <a:lnTo>
                    <a:pt x="1033959" y="313372"/>
                  </a:lnTo>
                  <a:lnTo>
                    <a:pt x="1163143" y="380047"/>
                  </a:lnTo>
                  <a:lnTo>
                    <a:pt x="1292327" y="446722"/>
                  </a:lnTo>
                  <a:lnTo>
                    <a:pt x="1421512" y="506730"/>
                  </a:lnTo>
                  <a:lnTo>
                    <a:pt x="1550696" y="540067"/>
                  </a:lnTo>
                  <a:lnTo>
                    <a:pt x="1679881" y="566737"/>
                  </a:lnTo>
                  <a:lnTo>
                    <a:pt x="1809052" y="613410"/>
                  </a:lnTo>
                  <a:lnTo>
                    <a:pt x="1938249" y="660082"/>
                  </a:lnTo>
                  <a:lnTo>
                    <a:pt x="2067421" y="700087"/>
                  </a:lnTo>
                  <a:lnTo>
                    <a:pt x="2196606" y="720090"/>
                  </a:lnTo>
                  <a:lnTo>
                    <a:pt x="2325790" y="733425"/>
                  </a:lnTo>
                  <a:lnTo>
                    <a:pt x="2454974" y="740092"/>
                  </a:lnTo>
                  <a:lnTo>
                    <a:pt x="2584159" y="740092"/>
                  </a:lnTo>
                  <a:lnTo>
                    <a:pt x="2713343" y="740092"/>
                  </a:lnTo>
                  <a:lnTo>
                    <a:pt x="4134346" y="740092"/>
                  </a:lnTo>
                  <a:lnTo>
                    <a:pt x="4134841" y="740092"/>
                  </a:lnTo>
                </a:path>
              </a:pathLst>
            </a:custGeom>
            <a:ln w="25403">
              <a:solidFill>
                <a:srgbClr val="000000"/>
              </a:solidFill>
              <a:prstDash val="lgDash"/>
            </a:ln>
          </p:spPr>
          <p:txBody>
            <a:bodyPr wrap="square" lIns="0" tIns="0" rIns="0" bIns="0" rtlCol="0">
              <a:noAutofit/>
            </a:bodyPr>
            <a:lstStyle/>
            <a:p>
              <a:endParaRPr sz="900"/>
            </a:p>
          </p:txBody>
        </p:sp>
        <p:sp>
          <p:nvSpPr>
            <p:cNvPr id="445" name="object 131"/>
            <p:cNvSpPr/>
            <p:nvPr/>
          </p:nvSpPr>
          <p:spPr>
            <a:xfrm>
              <a:off x="3260002" y="239285"/>
              <a:ext cx="0" cy="947704"/>
            </a:xfrm>
            <a:custGeom>
              <a:avLst/>
              <a:gdLst/>
              <a:ahLst/>
              <a:cxnLst/>
              <a:rect l="l" t="t" r="r" b="b"/>
              <a:pathLst>
                <a:path h="1330134">
                  <a:moveTo>
                    <a:pt x="0" y="1330134"/>
                  </a:moveTo>
                  <a:lnTo>
                    <a:pt x="0" y="0"/>
                  </a:lnTo>
                </a:path>
              </a:pathLst>
            </a:custGeom>
            <a:ln w="6353">
              <a:solidFill>
                <a:srgbClr val="000000"/>
              </a:solidFill>
            </a:ln>
          </p:spPr>
          <p:txBody>
            <a:bodyPr wrap="square" lIns="0" tIns="0" rIns="0" bIns="0" rtlCol="0">
              <a:noAutofit/>
            </a:bodyPr>
            <a:lstStyle/>
            <a:p>
              <a:endParaRPr sz="900"/>
            </a:p>
          </p:txBody>
        </p:sp>
        <p:sp>
          <p:nvSpPr>
            <p:cNvPr id="446" name="object 132"/>
            <p:cNvSpPr/>
            <p:nvPr/>
          </p:nvSpPr>
          <p:spPr>
            <a:xfrm>
              <a:off x="3358947" y="249791"/>
              <a:ext cx="0" cy="947695"/>
            </a:xfrm>
            <a:custGeom>
              <a:avLst/>
              <a:gdLst/>
              <a:ahLst/>
              <a:cxnLst/>
              <a:rect l="l" t="t" r="r" b="b"/>
              <a:pathLst>
                <a:path h="1330121">
                  <a:moveTo>
                    <a:pt x="0" y="1330121"/>
                  </a:moveTo>
                  <a:lnTo>
                    <a:pt x="0" y="0"/>
                  </a:lnTo>
                </a:path>
              </a:pathLst>
            </a:custGeom>
            <a:ln w="6353">
              <a:solidFill>
                <a:srgbClr val="000000"/>
              </a:solidFill>
            </a:ln>
          </p:spPr>
          <p:txBody>
            <a:bodyPr wrap="square" lIns="0" tIns="0" rIns="0" bIns="0" rtlCol="0">
              <a:noAutofit/>
            </a:bodyPr>
            <a:lstStyle/>
            <a:p>
              <a:endParaRPr sz="900"/>
            </a:p>
          </p:txBody>
        </p:sp>
        <p:sp>
          <p:nvSpPr>
            <p:cNvPr id="447" name="object 133"/>
            <p:cNvSpPr/>
            <p:nvPr/>
          </p:nvSpPr>
          <p:spPr>
            <a:xfrm>
              <a:off x="3260002" y="1583083"/>
              <a:ext cx="0" cy="947695"/>
            </a:xfrm>
            <a:custGeom>
              <a:avLst/>
              <a:gdLst/>
              <a:ahLst/>
              <a:cxnLst/>
              <a:rect l="l" t="t" r="r" b="b"/>
              <a:pathLst>
                <a:path h="1330121">
                  <a:moveTo>
                    <a:pt x="0" y="1330121"/>
                  </a:moveTo>
                  <a:lnTo>
                    <a:pt x="0" y="0"/>
                  </a:lnTo>
                </a:path>
              </a:pathLst>
            </a:custGeom>
            <a:ln w="6353">
              <a:solidFill>
                <a:srgbClr val="000000"/>
              </a:solidFill>
            </a:ln>
          </p:spPr>
          <p:txBody>
            <a:bodyPr wrap="square" lIns="0" tIns="0" rIns="0" bIns="0" rtlCol="0">
              <a:noAutofit/>
            </a:bodyPr>
            <a:lstStyle/>
            <a:p>
              <a:endParaRPr sz="900"/>
            </a:p>
          </p:txBody>
        </p:sp>
        <p:sp>
          <p:nvSpPr>
            <p:cNvPr id="448" name="object 134"/>
            <p:cNvSpPr/>
            <p:nvPr/>
          </p:nvSpPr>
          <p:spPr>
            <a:xfrm>
              <a:off x="3358947" y="1593579"/>
              <a:ext cx="0" cy="947697"/>
            </a:xfrm>
            <a:custGeom>
              <a:avLst/>
              <a:gdLst/>
              <a:ahLst/>
              <a:cxnLst/>
              <a:rect l="l" t="t" r="r" b="b"/>
              <a:pathLst>
                <a:path h="1330124">
                  <a:moveTo>
                    <a:pt x="0" y="1330124"/>
                  </a:moveTo>
                  <a:lnTo>
                    <a:pt x="0" y="0"/>
                  </a:lnTo>
                </a:path>
              </a:pathLst>
            </a:custGeom>
            <a:ln w="6353">
              <a:solidFill>
                <a:srgbClr val="000000"/>
              </a:solidFill>
            </a:ln>
          </p:spPr>
          <p:txBody>
            <a:bodyPr wrap="square" lIns="0" tIns="0" rIns="0" bIns="0" rtlCol="0">
              <a:noAutofit/>
            </a:bodyPr>
            <a:lstStyle/>
            <a:p>
              <a:endParaRPr sz="900"/>
            </a:p>
          </p:txBody>
        </p:sp>
        <p:sp>
          <p:nvSpPr>
            <p:cNvPr id="449" name="object 135"/>
            <p:cNvSpPr/>
            <p:nvPr/>
          </p:nvSpPr>
          <p:spPr>
            <a:xfrm>
              <a:off x="3363157" y="1738158"/>
              <a:ext cx="327059" cy="472485"/>
            </a:xfrm>
            <a:custGeom>
              <a:avLst/>
              <a:gdLst/>
              <a:ahLst/>
              <a:cxnLst/>
              <a:rect l="l" t="t" r="r" b="b"/>
              <a:pathLst>
                <a:path w="423278" h="663148">
                  <a:moveTo>
                    <a:pt x="423278" y="0"/>
                  </a:moveTo>
                  <a:lnTo>
                    <a:pt x="0" y="663148"/>
                  </a:lnTo>
                </a:path>
              </a:pathLst>
            </a:custGeom>
            <a:ln w="6353">
              <a:solidFill>
                <a:srgbClr val="000000"/>
              </a:solidFill>
            </a:ln>
          </p:spPr>
          <p:txBody>
            <a:bodyPr wrap="square" lIns="0" tIns="0" rIns="0" bIns="0" rtlCol="0">
              <a:noAutofit/>
            </a:bodyPr>
            <a:lstStyle/>
            <a:p>
              <a:endParaRPr sz="900"/>
            </a:p>
          </p:txBody>
        </p:sp>
        <p:sp>
          <p:nvSpPr>
            <p:cNvPr id="450" name="object 136"/>
            <p:cNvSpPr txBox="1"/>
            <p:nvPr/>
          </p:nvSpPr>
          <p:spPr>
            <a:xfrm>
              <a:off x="160127" y="1653966"/>
              <a:ext cx="4538166" cy="917437"/>
            </a:xfrm>
            <a:prstGeom prst="rect">
              <a:avLst/>
            </a:prstGeom>
          </p:spPr>
          <p:txBody>
            <a:bodyPr vert="horz" wrap="square" lIns="0" tIns="0" rIns="0" bIns="0" rtlCol="0">
              <a:noAutofit/>
            </a:bodyPr>
            <a:lstStyle/>
            <a:p>
              <a:pPr marR="9525" algn="r"/>
              <a:r>
                <a:rPr sz="525" dirty="0">
                  <a:latin typeface="Arial"/>
                  <a:cs typeface="Arial"/>
                </a:rPr>
                <a:t>Unexpected SoC Drop</a:t>
              </a:r>
            </a:p>
            <a:p>
              <a:pPr marR="2997518" algn="ctr">
                <a:spcBef>
                  <a:spcPts val="326"/>
                </a:spcBef>
              </a:pPr>
              <a:endParaRPr lang="en-US" sz="525" dirty="0">
                <a:solidFill>
                  <a:srgbClr val="252525"/>
                </a:solidFill>
                <a:latin typeface="Arial"/>
                <a:cs typeface="Arial"/>
              </a:endParaRPr>
            </a:p>
            <a:p>
              <a:pPr marR="2997518" algn="ctr">
                <a:spcBef>
                  <a:spcPts val="326"/>
                </a:spcBef>
              </a:pPr>
              <a:endParaRPr lang="en-US" sz="525" dirty="0">
                <a:solidFill>
                  <a:srgbClr val="252525"/>
                </a:solidFill>
                <a:latin typeface="Arial"/>
                <a:cs typeface="Arial"/>
              </a:endParaRPr>
            </a:p>
          </p:txBody>
        </p:sp>
        <p:sp>
          <p:nvSpPr>
            <p:cNvPr id="451" name="object 137"/>
            <p:cNvSpPr txBox="1"/>
            <p:nvPr/>
          </p:nvSpPr>
          <p:spPr>
            <a:xfrm>
              <a:off x="1452408" y="1537939"/>
              <a:ext cx="183504" cy="116727"/>
            </a:xfrm>
            <a:prstGeom prst="rect">
              <a:avLst/>
            </a:prstGeom>
          </p:spPr>
          <p:txBody>
            <a:bodyPr vert="horz" wrap="square" lIns="0" tIns="0" rIns="0" bIns="0" rtlCol="0">
              <a:noAutofit/>
            </a:bodyPr>
            <a:lstStyle/>
            <a:p>
              <a:pPr marL="9525"/>
              <a:r>
                <a:rPr sz="525" dirty="0">
                  <a:solidFill>
                    <a:srgbClr val="252525"/>
                  </a:solidFill>
                  <a:latin typeface="Arial"/>
                  <a:cs typeface="Arial"/>
                </a:rPr>
                <a:t>100</a:t>
              </a:r>
              <a:endParaRPr sz="525">
                <a:latin typeface="Arial"/>
                <a:cs typeface="Arial"/>
              </a:endParaRPr>
            </a:p>
          </p:txBody>
        </p:sp>
        <p:sp>
          <p:nvSpPr>
            <p:cNvPr id="452" name="object 138"/>
            <p:cNvSpPr txBox="1"/>
            <p:nvPr/>
          </p:nvSpPr>
          <p:spPr>
            <a:xfrm>
              <a:off x="1150485" y="1840959"/>
              <a:ext cx="103682" cy="471038"/>
            </a:xfrm>
            <a:prstGeom prst="rect">
              <a:avLst/>
            </a:prstGeom>
          </p:spPr>
          <p:txBody>
            <a:bodyPr vert="vert270" wrap="square" lIns="0" tIns="0" rIns="0" bIns="0" rtlCol="0">
              <a:noAutofit/>
            </a:bodyPr>
            <a:lstStyle/>
            <a:p>
              <a:pPr marL="9525"/>
              <a:r>
                <a:rPr sz="675" dirty="0">
                  <a:solidFill>
                    <a:srgbClr val="252525"/>
                  </a:solidFill>
                  <a:latin typeface="Arial"/>
                  <a:cs typeface="Arial"/>
                </a:rPr>
                <a:t>SoC (%)</a:t>
              </a:r>
              <a:endParaRPr sz="675" dirty="0">
                <a:latin typeface="Arial"/>
                <a:cs typeface="Arial"/>
              </a:endParaRPr>
            </a:p>
          </p:txBody>
        </p:sp>
        <p:sp>
          <p:nvSpPr>
            <p:cNvPr id="453" name="object 139"/>
            <p:cNvSpPr txBox="1"/>
            <p:nvPr/>
          </p:nvSpPr>
          <p:spPr>
            <a:xfrm>
              <a:off x="3177051" y="1445752"/>
              <a:ext cx="304205" cy="114249"/>
            </a:xfrm>
            <a:prstGeom prst="rect">
              <a:avLst/>
            </a:prstGeom>
          </p:spPr>
          <p:txBody>
            <a:bodyPr vert="horz" wrap="square" lIns="0" tIns="0" rIns="0" bIns="0" rtlCol="0">
              <a:noAutofit/>
            </a:bodyPr>
            <a:lstStyle/>
            <a:p>
              <a:pPr marL="9525"/>
              <a:r>
                <a:rPr sz="675" b="1" dirty="0">
                  <a:latin typeface="Arial"/>
                  <a:cs typeface="Arial"/>
                </a:rPr>
                <a:t>(b)</a:t>
              </a:r>
              <a:endParaRPr sz="675" dirty="0">
                <a:latin typeface="Arial"/>
                <a:cs typeface="Arial"/>
              </a:endParaRPr>
            </a:p>
          </p:txBody>
        </p:sp>
        <p:sp>
          <p:nvSpPr>
            <p:cNvPr id="454" name="object 140"/>
            <p:cNvSpPr/>
            <p:nvPr/>
          </p:nvSpPr>
          <p:spPr>
            <a:xfrm>
              <a:off x="3328840" y="2202205"/>
              <a:ext cx="83813" cy="58017"/>
            </a:xfrm>
            <a:custGeom>
              <a:avLst/>
              <a:gdLst/>
              <a:ahLst/>
              <a:cxnLst/>
              <a:rect l="l" t="t" r="r" b="b"/>
              <a:pathLst>
                <a:path w="108470" h="81429">
                  <a:moveTo>
                    <a:pt x="108470" y="0"/>
                  </a:moveTo>
                  <a:lnTo>
                    <a:pt x="0" y="81429"/>
                  </a:lnTo>
                  <a:lnTo>
                    <a:pt x="44411" y="11842"/>
                  </a:lnTo>
                  <a:lnTo>
                    <a:pt x="108470" y="0"/>
                  </a:lnTo>
                </a:path>
              </a:pathLst>
            </a:custGeom>
            <a:ln w="6353">
              <a:solidFill>
                <a:srgbClr val="000000"/>
              </a:solidFill>
            </a:ln>
          </p:spPr>
          <p:txBody>
            <a:bodyPr wrap="square" lIns="0" tIns="0" rIns="0" bIns="0" rtlCol="0">
              <a:noAutofit/>
            </a:bodyPr>
            <a:lstStyle/>
            <a:p>
              <a:endParaRPr sz="900"/>
            </a:p>
          </p:txBody>
        </p:sp>
        <p:sp>
          <p:nvSpPr>
            <p:cNvPr id="455" name="object 141"/>
            <p:cNvSpPr/>
            <p:nvPr/>
          </p:nvSpPr>
          <p:spPr>
            <a:xfrm>
              <a:off x="3328840" y="2165697"/>
              <a:ext cx="34316" cy="94526"/>
            </a:xfrm>
            <a:custGeom>
              <a:avLst/>
              <a:gdLst/>
              <a:ahLst/>
              <a:cxnLst/>
              <a:rect l="l" t="t" r="r" b="b"/>
              <a:pathLst>
                <a:path w="44411" h="132670">
                  <a:moveTo>
                    <a:pt x="0" y="132670"/>
                  </a:moveTo>
                  <a:lnTo>
                    <a:pt x="28181" y="0"/>
                  </a:lnTo>
                  <a:lnTo>
                    <a:pt x="44411" y="63083"/>
                  </a:lnTo>
                  <a:lnTo>
                    <a:pt x="0" y="132670"/>
                  </a:lnTo>
                </a:path>
              </a:pathLst>
            </a:custGeom>
            <a:ln w="6353">
              <a:solidFill>
                <a:srgbClr val="000000"/>
              </a:solidFill>
            </a:ln>
          </p:spPr>
          <p:txBody>
            <a:bodyPr wrap="square" lIns="0" tIns="0" rIns="0" bIns="0" rtlCol="0">
              <a:noAutofit/>
            </a:bodyPr>
            <a:lstStyle/>
            <a:p>
              <a:endParaRPr sz="900"/>
            </a:p>
          </p:txBody>
        </p:sp>
        <p:sp>
          <p:nvSpPr>
            <p:cNvPr id="456" name="object 142"/>
            <p:cNvSpPr/>
            <p:nvPr/>
          </p:nvSpPr>
          <p:spPr>
            <a:xfrm>
              <a:off x="3328840" y="2202205"/>
              <a:ext cx="83813" cy="58017"/>
            </a:xfrm>
            <a:custGeom>
              <a:avLst/>
              <a:gdLst/>
              <a:ahLst/>
              <a:cxnLst/>
              <a:rect l="l" t="t" r="r" b="b"/>
              <a:pathLst>
                <a:path w="108470" h="81429">
                  <a:moveTo>
                    <a:pt x="108470" y="0"/>
                  </a:moveTo>
                  <a:lnTo>
                    <a:pt x="44411" y="11842"/>
                  </a:lnTo>
                  <a:lnTo>
                    <a:pt x="0" y="81429"/>
                  </a:lnTo>
                  <a:lnTo>
                    <a:pt x="108470" y="0"/>
                  </a:lnTo>
                  <a:close/>
                </a:path>
              </a:pathLst>
            </a:custGeom>
            <a:solidFill>
              <a:srgbClr val="000000"/>
            </a:solidFill>
          </p:spPr>
          <p:txBody>
            <a:bodyPr wrap="square" lIns="0" tIns="0" rIns="0" bIns="0" rtlCol="0">
              <a:noAutofit/>
            </a:bodyPr>
            <a:lstStyle/>
            <a:p>
              <a:endParaRPr sz="900"/>
            </a:p>
          </p:txBody>
        </p:sp>
        <p:sp>
          <p:nvSpPr>
            <p:cNvPr id="457" name="object 143"/>
            <p:cNvSpPr/>
            <p:nvPr/>
          </p:nvSpPr>
          <p:spPr>
            <a:xfrm>
              <a:off x="3328840" y="2165697"/>
              <a:ext cx="34316" cy="94526"/>
            </a:xfrm>
            <a:custGeom>
              <a:avLst/>
              <a:gdLst/>
              <a:ahLst/>
              <a:cxnLst/>
              <a:rect l="l" t="t" r="r" b="b"/>
              <a:pathLst>
                <a:path w="44411" h="132670">
                  <a:moveTo>
                    <a:pt x="28181" y="0"/>
                  </a:moveTo>
                  <a:lnTo>
                    <a:pt x="0" y="132670"/>
                  </a:lnTo>
                  <a:lnTo>
                    <a:pt x="44411" y="63083"/>
                  </a:lnTo>
                  <a:lnTo>
                    <a:pt x="28181" y="0"/>
                  </a:lnTo>
                  <a:close/>
                </a:path>
              </a:pathLst>
            </a:custGeom>
            <a:solidFill>
              <a:srgbClr val="000000"/>
            </a:solidFill>
          </p:spPr>
          <p:txBody>
            <a:bodyPr wrap="square" lIns="0" tIns="0" rIns="0" bIns="0" rtlCol="0">
              <a:noAutofit/>
            </a:bodyPr>
            <a:lstStyle/>
            <a:p>
              <a:endParaRPr sz="900"/>
            </a:p>
          </p:txBody>
        </p:sp>
        <p:sp>
          <p:nvSpPr>
            <p:cNvPr id="458" name="object 144"/>
            <p:cNvSpPr/>
            <p:nvPr/>
          </p:nvSpPr>
          <p:spPr>
            <a:xfrm>
              <a:off x="2895143" y="934217"/>
              <a:ext cx="331602" cy="42999"/>
            </a:xfrm>
            <a:custGeom>
              <a:avLst/>
              <a:gdLst/>
              <a:ahLst/>
              <a:cxnLst/>
              <a:rect l="l" t="t" r="r" b="b"/>
              <a:pathLst>
                <a:path w="429158" h="60350">
                  <a:moveTo>
                    <a:pt x="0" y="60350"/>
                  </a:moveTo>
                  <a:lnTo>
                    <a:pt x="429158" y="0"/>
                  </a:lnTo>
                </a:path>
              </a:pathLst>
            </a:custGeom>
            <a:ln w="6353">
              <a:solidFill>
                <a:srgbClr val="000000"/>
              </a:solidFill>
            </a:ln>
          </p:spPr>
          <p:txBody>
            <a:bodyPr wrap="square" lIns="0" tIns="0" rIns="0" bIns="0" rtlCol="0">
              <a:noAutofit/>
            </a:bodyPr>
            <a:lstStyle/>
            <a:p>
              <a:endParaRPr sz="900"/>
            </a:p>
          </p:txBody>
        </p:sp>
        <p:sp>
          <p:nvSpPr>
            <p:cNvPr id="459" name="object 145"/>
            <p:cNvSpPr txBox="1"/>
            <p:nvPr/>
          </p:nvSpPr>
          <p:spPr>
            <a:xfrm>
              <a:off x="2232762" y="859521"/>
              <a:ext cx="663362" cy="239335"/>
            </a:xfrm>
            <a:prstGeom prst="rect">
              <a:avLst/>
            </a:prstGeom>
          </p:spPr>
          <p:txBody>
            <a:bodyPr vert="horz" wrap="square" lIns="0" tIns="0" rIns="0" bIns="0" rtlCol="0">
              <a:noAutofit/>
            </a:bodyPr>
            <a:lstStyle/>
            <a:p>
              <a:pPr marL="9525" marR="9525" indent="146209">
                <a:lnSpc>
                  <a:spcPct val="106300"/>
                </a:lnSpc>
              </a:pPr>
              <a:r>
                <a:rPr sz="525" dirty="0">
                  <a:latin typeface="Arial"/>
                  <a:cs typeface="Arial"/>
                </a:rPr>
                <a:t>Event 1 Discharge Halt</a:t>
              </a:r>
              <a:endParaRPr sz="525">
                <a:latin typeface="Arial"/>
                <a:cs typeface="Arial"/>
              </a:endParaRPr>
            </a:p>
          </p:txBody>
        </p:sp>
        <p:sp>
          <p:nvSpPr>
            <p:cNvPr id="460" name="object 146"/>
            <p:cNvSpPr/>
            <p:nvPr/>
          </p:nvSpPr>
          <p:spPr>
            <a:xfrm>
              <a:off x="3187601" y="905027"/>
              <a:ext cx="102301" cy="29191"/>
            </a:xfrm>
            <a:custGeom>
              <a:avLst/>
              <a:gdLst/>
              <a:ahLst/>
              <a:cxnLst/>
              <a:rect l="l" t="t" r="r" b="b"/>
              <a:pathLst>
                <a:path w="132397" h="40970">
                  <a:moveTo>
                    <a:pt x="0" y="0"/>
                  </a:moveTo>
                  <a:lnTo>
                    <a:pt x="132397" y="29476"/>
                  </a:lnTo>
                  <a:lnTo>
                    <a:pt x="50660" y="40970"/>
                  </a:lnTo>
                  <a:lnTo>
                    <a:pt x="0" y="0"/>
                  </a:lnTo>
                </a:path>
              </a:pathLst>
            </a:custGeom>
            <a:ln w="6353">
              <a:solidFill>
                <a:srgbClr val="000000"/>
              </a:solidFill>
            </a:ln>
          </p:spPr>
          <p:txBody>
            <a:bodyPr wrap="square" lIns="0" tIns="0" rIns="0" bIns="0" rtlCol="0">
              <a:noAutofit/>
            </a:bodyPr>
            <a:lstStyle/>
            <a:p>
              <a:endParaRPr sz="900"/>
            </a:p>
          </p:txBody>
        </p:sp>
        <p:sp>
          <p:nvSpPr>
            <p:cNvPr id="461" name="object 147"/>
            <p:cNvSpPr/>
            <p:nvPr/>
          </p:nvSpPr>
          <p:spPr>
            <a:xfrm>
              <a:off x="3197856" y="926029"/>
              <a:ext cx="92046" cy="46202"/>
            </a:xfrm>
            <a:custGeom>
              <a:avLst/>
              <a:gdLst/>
              <a:ahLst/>
              <a:cxnLst/>
              <a:rect l="l" t="t" r="r" b="b"/>
              <a:pathLst>
                <a:path w="119126" h="64846">
                  <a:moveTo>
                    <a:pt x="119126" y="0"/>
                  </a:moveTo>
                  <a:lnTo>
                    <a:pt x="0" y="64846"/>
                  </a:lnTo>
                  <a:lnTo>
                    <a:pt x="37388" y="11493"/>
                  </a:lnTo>
                  <a:lnTo>
                    <a:pt x="119126" y="0"/>
                  </a:lnTo>
                </a:path>
              </a:pathLst>
            </a:custGeom>
            <a:ln w="6353">
              <a:solidFill>
                <a:srgbClr val="000000"/>
              </a:solidFill>
            </a:ln>
          </p:spPr>
          <p:txBody>
            <a:bodyPr wrap="square" lIns="0" tIns="0" rIns="0" bIns="0" rtlCol="0">
              <a:noAutofit/>
            </a:bodyPr>
            <a:lstStyle/>
            <a:p>
              <a:endParaRPr sz="900"/>
            </a:p>
          </p:txBody>
        </p:sp>
        <p:sp>
          <p:nvSpPr>
            <p:cNvPr id="462" name="object 148"/>
            <p:cNvSpPr/>
            <p:nvPr/>
          </p:nvSpPr>
          <p:spPr>
            <a:xfrm>
              <a:off x="3187601" y="905027"/>
              <a:ext cx="102301" cy="29191"/>
            </a:xfrm>
            <a:custGeom>
              <a:avLst/>
              <a:gdLst/>
              <a:ahLst/>
              <a:cxnLst/>
              <a:rect l="l" t="t" r="r" b="b"/>
              <a:pathLst>
                <a:path w="132397" h="40970">
                  <a:moveTo>
                    <a:pt x="0" y="0"/>
                  </a:moveTo>
                  <a:lnTo>
                    <a:pt x="50660" y="40970"/>
                  </a:lnTo>
                  <a:lnTo>
                    <a:pt x="132397" y="29476"/>
                  </a:lnTo>
                  <a:lnTo>
                    <a:pt x="0" y="0"/>
                  </a:lnTo>
                  <a:close/>
                </a:path>
              </a:pathLst>
            </a:custGeom>
            <a:solidFill>
              <a:srgbClr val="000000"/>
            </a:solidFill>
          </p:spPr>
          <p:txBody>
            <a:bodyPr wrap="square" lIns="0" tIns="0" rIns="0" bIns="0" rtlCol="0">
              <a:noAutofit/>
            </a:bodyPr>
            <a:lstStyle/>
            <a:p>
              <a:endParaRPr sz="900"/>
            </a:p>
          </p:txBody>
        </p:sp>
        <p:sp>
          <p:nvSpPr>
            <p:cNvPr id="463" name="object 149"/>
            <p:cNvSpPr/>
            <p:nvPr/>
          </p:nvSpPr>
          <p:spPr>
            <a:xfrm>
              <a:off x="3197856" y="926029"/>
              <a:ext cx="92046" cy="46202"/>
            </a:xfrm>
            <a:custGeom>
              <a:avLst/>
              <a:gdLst/>
              <a:ahLst/>
              <a:cxnLst/>
              <a:rect l="l" t="t" r="r" b="b"/>
              <a:pathLst>
                <a:path w="119126" h="64846">
                  <a:moveTo>
                    <a:pt x="119126" y="0"/>
                  </a:moveTo>
                  <a:lnTo>
                    <a:pt x="37388" y="11493"/>
                  </a:lnTo>
                  <a:lnTo>
                    <a:pt x="0" y="64846"/>
                  </a:lnTo>
                  <a:lnTo>
                    <a:pt x="119126" y="0"/>
                  </a:lnTo>
                  <a:close/>
                </a:path>
              </a:pathLst>
            </a:custGeom>
            <a:solidFill>
              <a:srgbClr val="000000"/>
            </a:solidFill>
          </p:spPr>
          <p:txBody>
            <a:bodyPr wrap="square" lIns="0" tIns="0" rIns="0" bIns="0" rtlCol="0">
              <a:noAutofit/>
            </a:bodyPr>
            <a:lstStyle/>
            <a:p>
              <a:endParaRPr sz="900"/>
            </a:p>
          </p:txBody>
        </p:sp>
        <p:sp>
          <p:nvSpPr>
            <p:cNvPr id="464" name="bk object 16"/>
            <p:cNvSpPr/>
            <p:nvPr/>
          </p:nvSpPr>
          <p:spPr>
            <a:xfrm>
              <a:off x="1656029" y="26491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465" name="bk object 17"/>
            <p:cNvSpPr/>
            <p:nvPr/>
          </p:nvSpPr>
          <p:spPr>
            <a:xfrm>
              <a:off x="2454566" y="26491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466" name="bk object 18"/>
            <p:cNvSpPr/>
            <p:nvPr/>
          </p:nvSpPr>
          <p:spPr>
            <a:xfrm>
              <a:off x="3253104" y="26491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467" name="bk object 19"/>
            <p:cNvSpPr/>
            <p:nvPr/>
          </p:nvSpPr>
          <p:spPr>
            <a:xfrm>
              <a:off x="4051640" y="264910"/>
              <a:ext cx="0" cy="27146"/>
            </a:xfrm>
            <a:custGeom>
              <a:avLst/>
              <a:gdLst/>
              <a:ahLst/>
              <a:cxnLst/>
              <a:rect l="l" t="t" r="r" b="b"/>
              <a:pathLst>
                <a:path h="38100">
                  <a:moveTo>
                    <a:pt x="0" y="0"/>
                  </a:moveTo>
                  <a:lnTo>
                    <a:pt x="0" y="38100"/>
                  </a:lnTo>
                </a:path>
              </a:pathLst>
            </a:custGeom>
            <a:ln w="6353">
              <a:solidFill>
                <a:srgbClr val="DEDEDE"/>
              </a:solidFill>
            </a:ln>
          </p:spPr>
          <p:txBody>
            <a:bodyPr wrap="square" lIns="0" tIns="0" rIns="0" bIns="0" rtlCol="0">
              <a:noAutofit/>
            </a:bodyPr>
            <a:lstStyle/>
            <a:p>
              <a:endParaRPr sz="900"/>
            </a:p>
          </p:txBody>
        </p:sp>
        <p:sp>
          <p:nvSpPr>
            <p:cNvPr id="468" name="bk object 20"/>
            <p:cNvSpPr/>
            <p:nvPr/>
          </p:nvSpPr>
          <p:spPr>
            <a:xfrm>
              <a:off x="4051640" y="651739"/>
              <a:ext cx="0" cy="563275"/>
            </a:xfrm>
            <a:custGeom>
              <a:avLst/>
              <a:gdLst/>
              <a:ahLst/>
              <a:cxnLst/>
              <a:rect l="l" t="t" r="r" b="b"/>
              <a:pathLst>
                <a:path h="790575">
                  <a:moveTo>
                    <a:pt x="0" y="0"/>
                  </a:moveTo>
                  <a:lnTo>
                    <a:pt x="0" y="790575"/>
                  </a:lnTo>
                </a:path>
              </a:pathLst>
            </a:custGeom>
            <a:ln w="6353">
              <a:solidFill>
                <a:srgbClr val="DEDEDE"/>
              </a:solidFill>
            </a:ln>
          </p:spPr>
          <p:txBody>
            <a:bodyPr wrap="square" lIns="0" tIns="0" rIns="0" bIns="0" rtlCol="0">
              <a:noAutofit/>
            </a:bodyPr>
            <a:lstStyle/>
            <a:p>
              <a:endParaRPr sz="900"/>
            </a:p>
          </p:txBody>
        </p:sp>
        <p:sp>
          <p:nvSpPr>
            <p:cNvPr id="469" name="bk object 21"/>
            <p:cNvSpPr/>
            <p:nvPr/>
          </p:nvSpPr>
          <p:spPr>
            <a:xfrm>
              <a:off x="4850178" y="264910"/>
              <a:ext cx="0" cy="950102"/>
            </a:xfrm>
            <a:custGeom>
              <a:avLst/>
              <a:gdLst/>
              <a:ahLst/>
              <a:cxnLst/>
              <a:rect l="l" t="t" r="r" b="b"/>
              <a:pathLst>
                <a:path h="1333500">
                  <a:moveTo>
                    <a:pt x="0" y="1333500"/>
                  </a:moveTo>
                  <a:lnTo>
                    <a:pt x="0" y="0"/>
                  </a:lnTo>
                </a:path>
              </a:pathLst>
            </a:custGeom>
            <a:ln w="6353">
              <a:solidFill>
                <a:srgbClr val="DEDEDE"/>
              </a:solidFill>
            </a:ln>
          </p:spPr>
          <p:txBody>
            <a:bodyPr wrap="square" lIns="0" tIns="0" rIns="0" bIns="0" rtlCol="0">
              <a:noAutofit/>
            </a:bodyPr>
            <a:lstStyle/>
            <a:p>
              <a:endParaRPr sz="900"/>
            </a:p>
          </p:txBody>
        </p:sp>
        <p:sp>
          <p:nvSpPr>
            <p:cNvPr id="470" name="bk object 22"/>
            <p:cNvSpPr/>
            <p:nvPr/>
          </p:nvSpPr>
          <p:spPr>
            <a:xfrm>
              <a:off x="1656029" y="1215014"/>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471" name="bk object 23"/>
            <p:cNvSpPr/>
            <p:nvPr/>
          </p:nvSpPr>
          <p:spPr>
            <a:xfrm>
              <a:off x="1656029" y="1032304"/>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472" name="bk object 24"/>
            <p:cNvSpPr/>
            <p:nvPr/>
          </p:nvSpPr>
          <p:spPr>
            <a:xfrm>
              <a:off x="1656029" y="849595"/>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473" name="bk object 25"/>
            <p:cNvSpPr/>
            <p:nvPr/>
          </p:nvSpPr>
          <p:spPr>
            <a:xfrm>
              <a:off x="1656029" y="666877"/>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474" name="bk object 26"/>
            <p:cNvSpPr/>
            <p:nvPr/>
          </p:nvSpPr>
          <p:spPr>
            <a:xfrm>
              <a:off x="4798659" y="484167"/>
              <a:ext cx="51519" cy="0"/>
            </a:xfrm>
            <a:custGeom>
              <a:avLst/>
              <a:gdLst/>
              <a:ahLst/>
              <a:cxnLst/>
              <a:rect l="l" t="t" r="r" b="b"/>
              <a:pathLst>
                <a:path w="66675">
                  <a:moveTo>
                    <a:pt x="0" y="0"/>
                  </a:moveTo>
                  <a:lnTo>
                    <a:pt x="66675" y="0"/>
                  </a:lnTo>
                </a:path>
              </a:pathLst>
            </a:custGeom>
            <a:ln w="6353">
              <a:solidFill>
                <a:srgbClr val="DEDEDE"/>
              </a:solidFill>
            </a:ln>
          </p:spPr>
          <p:txBody>
            <a:bodyPr wrap="square" lIns="0" tIns="0" rIns="0" bIns="0" rtlCol="0">
              <a:noAutofit/>
            </a:bodyPr>
            <a:lstStyle/>
            <a:p>
              <a:endParaRPr sz="900"/>
            </a:p>
          </p:txBody>
        </p:sp>
        <p:sp>
          <p:nvSpPr>
            <p:cNvPr id="475" name="bk object 27"/>
            <p:cNvSpPr/>
            <p:nvPr/>
          </p:nvSpPr>
          <p:spPr>
            <a:xfrm>
              <a:off x="1656029" y="484167"/>
              <a:ext cx="1817868" cy="0"/>
            </a:xfrm>
            <a:custGeom>
              <a:avLst/>
              <a:gdLst/>
              <a:ahLst/>
              <a:cxnLst/>
              <a:rect l="l" t="t" r="r" b="b"/>
              <a:pathLst>
                <a:path w="2352675">
                  <a:moveTo>
                    <a:pt x="0" y="0"/>
                  </a:moveTo>
                  <a:lnTo>
                    <a:pt x="2352675" y="0"/>
                  </a:lnTo>
                </a:path>
              </a:pathLst>
            </a:custGeom>
            <a:ln w="6353">
              <a:solidFill>
                <a:srgbClr val="DEDEDE"/>
              </a:solidFill>
            </a:ln>
          </p:spPr>
          <p:txBody>
            <a:bodyPr wrap="square" lIns="0" tIns="0" rIns="0" bIns="0" rtlCol="0">
              <a:noAutofit/>
            </a:bodyPr>
            <a:lstStyle/>
            <a:p>
              <a:endParaRPr sz="900"/>
            </a:p>
          </p:txBody>
        </p:sp>
        <p:sp>
          <p:nvSpPr>
            <p:cNvPr id="476" name="bk object 28"/>
            <p:cNvSpPr/>
            <p:nvPr/>
          </p:nvSpPr>
          <p:spPr>
            <a:xfrm>
              <a:off x="1656029" y="301458"/>
              <a:ext cx="3194149" cy="0"/>
            </a:xfrm>
            <a:custGeom>
              <a:avLst/>
              <a:gdLst/>
              <a:ahLst/>
              <a:cxnLst/>
              <a:rect l="l" t="t" r="r" b="b"/>
              <a:pathLst>
                <a:path w="4133850">
                  <a:moveTo>
                    <a:pt x="4133850" y="0"/>
                  </a:moveTo>
                  <a:lnTo>
                    <a:pt x="0" y="0"/>
                  </a:lnTo>
                </a:path>
              </a:pathLst>
            </a:custGeom>
            <a:ln w="6353">
              <a:solidFill>
                <a:srgbClr val="DEDEDE"/>
              </a:solidFill>
            </a:ln>
          </p:spPr>
          <p:txBody>
            <a:bodyPr wrap="square" lIns="0" tIns="0" rIns="0" bIns="0" rtlCol="0">
              <a:noAutofit/>
            </a:bodyPr>
            <a:lstStyle/>
            <a:p>
              <a:endParaRPr sz="900"/>
            </a:p>
          </p:txBody>
        </p:sp>
        <p:sp>
          <p:nvSpPr>
            <p:cNvPr id="477" name="bk object 29"/>
            <p:cNvSpPr/>
            <p:nvPr/>
          </p:nvSpPr>
          <p:spPr>
            <a:xfrm>
              <a:off x="1656029" y="1215014"/>
              <a:ext cx="3194149" cy="0"/>
            </a:xfrm>
            <a:custGeom>
              <a:avLst/>
              <a:gdLst/>
              <a:ahLst/>
              <a:cxnLst/>
              <a:rect l="l" t="t" r="r" b="b"/>
              <a:pathLst>
                <a:path w="4133850">
                  <a:moveTo>
                    <a:pt x="0" y="0"/>
                  </a:moveTo>
                  <a:lnTo>
                    <a:pt x="4133850" y="0"/>
                  </a:lnTo>
                </a:path>
              </a:pathLst>
            </a:custGeom>
            <a:ln w="6353">
              <a:solidFill>
                <a:srgbClr val="252525"/>
              </a:solidFill>
            </a:ln>
          </p:spPr>
          <p:txBody>
            <a:bodyPr wrap="square" lIns="0" tIns="0" rIns="0" bIns="0" rtlCol="0">
              <a:noAutofit/>
            </a:bodyPr>
            <a:lstStyle/>
            <a:p>
              <a:endParaRPr sz="900"/>
            </a:p>
          </p:txBody>
        </p:sp>
        <p:sp>
          <p:nvSpPr>
            <p:cNvPr id="478" name="bk object 30"/>
            <p:cNvSpPr/>
            <p:nvPr/>
          </p:nvSpPr>
          <p:spPr>
            <a:xfrm>
              <a:off x="1656029" y="264910"/>
              <a:ext cx="3194149" cy="0"/>
            </a:xfrm>
            <a:custGeom>
              <a:avLst/>
              <a:gdLst/>
              <a:ahLst/>
              <a:cxnLst/>
              <a:rect l="l" t="t" r="r" b="b"/>
              <a:pathLst>
                <a:path w="4133850">
                  <a:moveTo>
                    <a:pt x="0" y="0"/>
                  </a:moveTo>
                  <a:lnTo>
                    <a:pt x="4133850" y="0"/>
                  </a:lnTo>
                </a:path>
              </a:pathLst>
            </a:custGeom>
            <a:ln w="6353">
              <a:solidFill>
                <a:srgbClr val="252525"/>
              </a:solidFill>
            </a:ln>
          </p:spPr>
          <p:txBody>
            <a:bodyPr wrap="square" lIns="0" tIns="0" rIns="0" bIns="0" rtlCol="0">
              <a:noAutofit/>
            </a:bodyPr>
            <a:lstStyle/>
            <a:p>
              <a:endParaRPr sz="900"/>
            </a:p>
          </p:txBody>
        </p:sp>
        <p:sp>
          <p:nvSpPr>
            <p:cNvPr id="479" name="bk object 31"/>
            <p:cNvSpPr/>
            <p:nvPr/>
          </p:nvSpPr>
          <p:spPr>
            <a:xfrm>
              <a:off x="1663389" y="264910"/>
              <a:ext cx="0" cy="950102"/>
            </a:xfrm>
            <a:custGeom>
              <a:avLst/>
              <a:gdLst/>
              <a:ahLst/>
              <a:cxnLst/>
              <a:rect l="l" t="t" r="r" b="b"/>
              <a:pathLst>
                <a:path h="1333500">
                  <a:moveTo>
                    <a:pt x="0" y="0"/>
                  </a:moveTo>
                  <a:lnTo>
                    <a:pt x="0" y="1333500"/>
                  </a:lnTo>
                </a:path>
              </a:pathLst>
            </a:custGeom>
            <a:ln w="6353">
              <a:solidFill>
                <a:srgbClr val="252525"/>
              </a:solidFill>
            </a:ln>
          </p:spPr>
          <p:txBody>
            <a:bodyPr wrap="square" lIns="0" tIns="0" rIns="0" bIns="0" rtlCol="0">
              <a:noAutofit/>
            </a:bodyPr>
            <a:lstStyle/>
            <a:p>
              <a:endParaRPr sz="900"/>
            </a:p>
          </p:txBody>
        </p:sp>
        <p:sp>
          <p:nvSpPr>
            <p:cNvPr id="480" name="bk object 32"/>
            <p:cNvSpPr/>
            <p:nvPr/>
          </p:nvSpPr>
          <p:spPr>
            <a:xfrm>
              <a:off x="2454566" y="1185560"/>
              <a:ext cx="0" cy="29453"/>
            </a:xfrm>
            <a:custGeom>
              <a:avLst/>
              <a:gdLst/>
              <a:ahLst/>
              <a:cxnLst/>
              <a:rect l="l" t="t" r="r" b="b"/>
              <a:pathLst>
                <a:path h="41338">
                  <a:moveTo>
                    <a:pt x="0" y="41338"/>
                  </a:moveTo>
                  <a:lnTo>
                    <a:pt x="0" y="0"/>
                  </a:lnTo>
                </a:path>
              </a:pathLst>
            </a:custGeom>
            <a:ln w="6353">
              <a:solidFill>
                <a:srgbClr val="252525"/>
              </a:solidFill>
            </a:ln>
          </p:spPr>
          <p:txBody>
            <a:bodyPr wrap="square" lIns="0" tIns="0" rIns="0" bIns="0" rtlCol="0">
              <a:noAutofit/>
            </a:bodyPr>
            <a:lstStyle/>
            <a:p>
              <a:endParaRPr sz="900"/>
            </a:p>
          </p:txBody>
        </p:sp>
        <p:sp>
          <p:nvSpPr>
            <p:cNvPr id="481" name="bk object 33"/>
            <p:cNvSpPr/>
            <p:nvPr/>
          </p:nvSpPr>
          <p:spPr>
            <a:xfrm>
              <a:off x="3253104" y="1185560"/>
              <a:ext cx="0" cy="29453"/>
            </a:xfrm>
            <a:custGeom>
              <a:avLst/>
              <a:gdLst/>
              <a:ahLst/>
              <a:cxnLst/>
              <a:rect l="l" t="t" r="r" b="b"/>
              <a:pathLst>
                <a:path h="41338">
                  <a:moveTo>
                    <a:pt x="0" y="41338"/>
                  </a:moveTo>
                  <a:lnTo>
                    <a:pt x="0" y="0"/>
                  </a:lnTo>
                </a:path>
              </a:pathLst>
            </a:custGeom>
            <a:ln w="6353">
              <a:solidFill>
                <a:srgbClr val="252525"/>
              </a:solidFill>
            </a:ln>
          </p:spPr>
          <p:txBody>
            <a:bodyPr wrap="square" lIns="0" tIns="0" rIns="0" bIns="0" rtlCol="0">
              <a:noAutofit/>
            </a:bodyPr>
            <a:lstStyle/>
            <a:p>
              <a:endParaRPr sz="900"/>
            </a:p>
          </p:txBody>
        </p:sp>
        <p:sp>
          <p:nvSpPr>
            <p:cNvPr id="482" name="bk object 34"/>
            <p:cNvSpPr/>
            <p:nvPr/>
          </p:nvSpPr>
          <p:spPr>
            <a:xfrm>
              <a:off x="4051640" y="1185560"/>
              <a:ext cx="0" cy="29453"/>
            </a:xfrm>
            <a:custGeom>
              <a:avLst/>
              <a:gdLst/>
              <a:ahLst/>
              <a:cxnLst/>
              <a:rect l="l" t="t" r="r" b="b"/>
              <a:pathLst>
                <a:path h="41338">
                  <a:moveTo>
                    <a:pt x="0" y="41338"/>
                  </a:moveTo>
                  <a:lnTo>
                    <a:pt x="0" y="0"/>
                  </a:lnTo>
                </a:path>
              </a:pathLst>
            </a:custGeom>
            <a:ln w="6353">
              <a:solidFill>
                <a:srgbClr val="252525"/>
              </a:solidFill>
            </a:ln>
          </p:spPr>
          <p:txBody>
            <a:bodyPr wrap="square" lIns="0" tIns="0" rIns="0" bIns="0" rtlCol="0">
              <a:noAutofit/>
            </a:bodyPr>
            <a:lstStyle/>
            <a:p>
              <a:endParaRPr sz="900"/>
            </a:p>
          </p:txBody>
        </p:sp>
        <p:sp>
          <p:nvSpPr>
            <p:cNvPr id="483" name="bk object 35"/>
            <p:cNvSpPr/>
            <p:nvPr/>
          </p:nvSpPr>
          <p:spPr>
            <a:xfrm>
              <a:off x="4850178" y="264910"/>
              <a:ext cx="0" cy="950102"/>
            </a:xfrm>
            <a:custGeom>
              <a:avLst/>
              <a:gdLst/>
              <a:ahLst/>
              <a:cxnLst/>
              <a:rect l="l" t="t" r="r" b="b"/>
              <a:pathLst>
                <a:path h="1333500">
                  <a:moveTo>
                    <a:pt x="0" y="0"/>
                  </a:moveTo>
                  <a:lnTo>
                    <a:pt x="0" y="1333500"/>
                  </a:lnTo>
                </a:path>
              </a:pathLst>
            </a:custGeom>
            <a:ln w="6353">
              <a:solidFill>
                <a:srgbClr val="252525"/>
              </a:solidFill>
            </a:ln>
          </p:spPr>
          <p:txBody>
            <a:bodyPr wrap="square" lIns="0" tIns="0" rIns="0" bIns="0" rtlCol="0">
              <a:noAutofit/>
            </a:bodyPr>
            <a:lstStyle/>
            <a:p>
              <a:endParaRPr sz="900"/>
            </a:p>
          </p:txBody>
        </p:sp>
        <p:sp>
          <p:nvSpPr>
            <p:cNvPr id="484" name="bk object 36"/>
            <p:cNvSpPr/>
            <p:nvPr/>
          </p:nvSpPr>
          <p:spPr>
            <a:xfrm>
              <a:off x="2454566" y="26491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485" name="bk object 37"/>
            <p:cNvSpPr/>
            <p:nvPr/>
          </p:nvSpPr>
          <p:spPr>
            <a:xfrm>
              <a:off x="3253104" y="26491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486" name="bk object 38"/>
            <p:cNvSpPr/>
            <p:nvPr/>
          </p:nvSpPr>
          <p:spPr>
            <a:xfrm>
              <a:off x="4051640" y="264910"/>
              <a:ext cx="0" cy="29453"/>
            </a:xfrm>
            <a:custGeom>
              <a:avLst/>
              <a:gdLst/>
              <a:ahLst/>
              <a:cxnLst/>
              <a:rect l="l" t="t" r="r" b="b"/>
              <a:pathLst>
                <a:path h="41338">
                  <a:moveTo>
                    <a:pt x="0" y="0"/>
                  </a:moveTo>
                  <a:lnTo>
                    <a:pt x="0" y="41338"/>
                  </a:lnTo>
                </a:path>
              </a:pathLst>
            </a:custGeom>
            <a:ln w="6353">
              <a:solidFill>
                <a:srgbClr val="252525"/>
              </a:solidFill>
            </a:ln>
          </p:spPr>
          <p:txBody>
            <a:bodyPr wrap="square" lIns="0" tIns="0" rIns="0" bIns="0" rtlCol="0">
              <a:noAutofit/>
            </a:bodyPr>
            <a:lstStyle/>
            <a:p>
              <a:endParaRPr sz="900"/>
            </a:p>
          </p:txBody>
        </p:sp>
        <p:sp>
          <p:nvSpPr>
            <p:cNvPr id="487" name="object 17"/>
            <p:cNvSpPr txBox="1"/>
            <p:nvPr/>
          </p:nvSpPr>
          <p:spPr>
            <a:xfrm>
              <a:off x="1390666" y="1801823"/>
              <a:ext cx="161425" cy="847853"/>
            </a:xfrm>
            <a:prstGeom prst="rect">
              <a:avLst/>
            </a:prstGeom>
          </p:spPr>
          <p:txBody>
            <a:bodyPr vert="horz" wrap="square" lIns="0" tIns="0" rIns="0" bIns="0" rtlCol="0">
              <a:noAutofit/>
            </a:bodyPr>
            <a:lstStyle/>
            <a:p>
              <a:pPr marL="25241" algn="ctr"/>
              <a:r>
                <a:rPr sz="525" dirty="0">
                  <a:solidFill>
                    <a:srgbClr val="252525"/>
                  </a:solidFill>
                  <a:latin typeface="Arial"/>
                  <a:cs typeface="Arial"/>
                </a:rPr>
                <a:t>75</a:t>
              </a:r>
              <a:endParaRPr sz="525" dirty="0">
                <a:latin typeface="Arial"/>
                <a:cs typeface="Arial"/>
              </a:endParaRPr>
            </a:p>
            <a:p>
              <a:pPr>
                <a:lnSpc>
                  <a:spcPts val="600"/>
                </a:lnSpc>
                <a:spcBef>
                  <a:spcPts val="14"/>
                </a:spcBef>
              </a:pPr>
              <a:endParaRPr sz="375" dirty="0"/>
            </a:p>
            <a:p>
              <a:pPr marL="25241" algn="ctr"/>
              <a:r>
                <a:rPr sz="525" dirty="0">
                  <a:solidFill>
                    <a:srgbClr val="252525"/>
                  </a:solidFill>
                  <a:latin typeface="Arial"/>
                  <a:cs typeface="Arial"/>
                </a:rPr>
                <a:t>50</a:t>
              </a:r>
              <a:endParaRPr sz="525" dirty="0">
                <a:latin typeface="Arial"/>
                <a:cs typeface="Arial"/>
              </a:endParaRPr>
            </a:p>
            <a:p>
              <a:pPr>
                <a:lnSpc>
                  <a:spcPts val="600"/>
                </a:lnSpc>
                <a:spcBef>
                  <a:spcPts val="14"/>
                </a:spcBef>
              </a:pPr>
              <a:endParaRPr sz="375" dirty="0"/>
            </a:p>
            <a:p>
              <a:pPr marL="25241" algn="ctr"/>
              <a:r>
                <a:rPr sz="525" dirty="0">
                  <a:solidFill>
                    <a:srgbClr val="252525"/>
                  </a:solidFill>
                  <a:latin typeface="Arial"/>
                  <a:cs typeface="Arial"/>
                </a:rPr>
                <a:t>25</a:t>
              </a:r>
              <a:endParaRPr sz="525" dirty="0">
                <a:latin typeface="Arial"/>
                <a:cs typeface="Arial"/>
              </a:endParaRPr>
            </a:p>
            <a:p>
              <a:pPr>
                <a:lnSpc>
                  <a:spcPts val="600"/>
                </a:lnSpc>
                <a:spcBef>
                  <a:spcPts val="14"/>
                </a:spcBef>
              </a:pPr>
              <a:endParaRPr sz="375" dirty="0"/>
            </a:p>
            <a:p>
              <a:pPr marL="72390" algn="ctr"/>
              <a:r>
                <a:rPr sz="525" dirty="0">
                  <a:solidFill>
                    <a:srgbClr val="252525"/>
                  </a:solidFill>
                  <a:latin typeface="Arial"/>
                  <a:cs typeface="Arial"/>
                </a:rPr>
                <a:t>0</a:t>
              </a:r>
              <a:endParaRPr sz="525" dirty="0">
                <a:latin typeface="Arial"/>
                <a:cs typeface="Arial"/>
              </a:endParaRPr>
            </a:p>
            <a:p>
              <a:pPr>
                <a:lnSpc>
                  <a:spcPts val="600"/>
                </a:lnSpc>
                <a:spcBef>
                  <a:spcPts val="14"/>
                </a:spcBef>
              </a:pPr>
              <a:endParaRPr sz="375" dirty="0"/>
            </a:p>
            <a:p>
              <a:pPr algn="ctr"/>
              <a:r>
                <a:rPr sz="525" dirty="0">
                  <a:solidFill>
                    <a:srgbClr val="252525"/>
                  </a:solidFill>
                  <a:latin typeface="Arial"/>
                  <a:cs typeface="Arial"/>
                </a:rPr>
                <a:t>-25</a:t>
              </a:r>
              <a:endParaRPr sz="525" dirty="0">
                <a:latin typeface="Arial"/>
                <a:cs typeface="Arial"/>
              </a:endParaRPr>
            </a:p>
          </p:txBody>
        </p:sp>
      </p:grpSp>
      <p:sp>
        <p:nvSpPr>
          <p:cNvPr id="2" name="Rectangle 1"/>
          <p:cNvSpPr/>
          <p:nvPr/>
        </p:nvSpPr>
        <p:spPr>
          <a:xfrm>
            <a:off x="884454" y="2923795"/>
            <a:ext cx="2903341" cy="1323439"/>
          </a:xfrm>
          <a:prstGeom prst="rect">
            <a:avLst/>
          </a:prstGeom>
          <a:noFill/>
        </p:spPr>
        <p:txBody>
          <a:bodyPr wrap="square">
            <a:spAutoFit/>
          </a:bodyPr>
          <a:lstStyle/>
          <a:p>
            <a:pPr indent="3572" defTabSz="685800">
              <a:defRPr/>
            </a:pPr>
            <a:r>
              <a:rPr lang="en-CA" sz="1600" b="1" dirty="0">
                <a:solidFill>
                  <a:srgbClr val="0070C0"/>
                </a:solidFill>
                <a:latin typeface="Arial Narrow" panose="020B0606020202030204" pitchFamily="34" charset="0"/>
              </a:rPr>
              <a:t>The questions is: </a:t>
            </a:r>
            <a:r>
              <a:rPr lang="en-CA" sz="1600" b="1" dirty="0">
                <a:solidFill>
                  <a:srgbClr val="FF0000"/>
                </a:solidFill>
                <a:latin typeface="Arial Narrow" panose="020B0606020202030204" pitchFamily="34" charset="0"/>
              </a:rPr>
              <a:t>w</a:t>
            </a:r>
            <a:r>
              <a:rPr lang="en-US" sz="1600" b="1" dirty="0">
                <a:solidFill>
                  <a:srgbClr val="FF0000"/>
                </a:solidFill>
                <a:latin typeface="Arial Narrow" panose="020B0606020202030204" pitchFamily="34" charset="0"/>
              </a:rPr>
              <a:t>hat level of details </a:t>
            </a:r>
            <a:r>
              <a:rPr lang="en-US" sz="1600" b="1" dirty="0">
                <a:solidFill>
                  <a:srgbClr val="0070C0"/>
                </a:solidFill>
                <a:latin typeface="Arial Narrow" panose="020B0606020202030204" pitchFamily="34" charset="0"/>
              </a:rPr>
              <a:t>in battery / energy </a:t>
            </a:r>
            <a:r>
              <a:rPr lang="en-US" sz="1600" b="1" dirty="0" smtClean="0">
                <a:solidFill>
                  <a:srgbClr val="0070C0"/>
                </a:solidFill>
                <a:latin typeface="Arial Narrow" panose="020B0606020202030204" pitchFamily="34" charset="0"/>
              </a:rPr>
              <a:t>storage modeling </a:t>
            </a:r>
            <a:r>
              <a:rPr lang="en-US" sz="1600" b="1" dirty="0">
                <a:solidFill>
                  <a:srgbClr val="0070C0"/>
                </a:solidFill>
                <a:latin typeface="Arial Narrow" panose="020B0606020202030204" pitchFamily="34" charset="0"/>
              </a:rPr>
              <a:t>should we consider from </a:t>
            </a:r>
            <a:r>
              <a:rPr lang="en-US" sz="1600" b="1" i="1" dirty="0">
                <a:solidFill>
                  <a:srgbClr val="0070C0"/>
                </a:solidFill>
                <a:latin typeface="Arial Narrow" panose="020B0606020202030204" pitchFamily="34" charset="0"/>
              </a:rPr>
              <a:t>operation</a:t>
            </a:r>
            <a:r>
              <a:rPr lang="en-US" sz="1600" b="1" dirty="0">
                <a:solidFill>
                  <a:srgbClr val="0070C0"/>
                </a:solidFill>
                <a:latin typeface="Arial Narrow" panose="020B0606020202030204" pitchFamily="34" charset="0"/>
              </a:rPr>
              <a:t> and </a:t>
            </a:r>
            <a:r>
              <a:rPr lang="en-US" sz="1600" b="1" i="1" dirty="0">
                <a:solidFill>
                  <a:srgbClr val="0070C0"/>
                </a:solidFill>
                <a:latin typeface="Arial Narrow" panose="020B0606020202030204" pitchFamily="34" charset="0"/>
              </a:rPr>
              <a:t>integration</a:t>
            </a:r>
            <a:r>
              <a:rPr lang="en-US" sz="1600" b="1" dirty="0">
                <a:solidFill>
                  <a:srgbClr val="0070C0"/>
                </a:solidFill>
                <a:latin typeface="Arial Narrow" panose="020B0606020202030204" pitchFamily="34" charset="0"/>
              </a:rPr>
              <a:t> perspective? </a:t>
            </a:r>
          </a:p>
        </p:txBody>
      </p:sp>
    </p:spTree>
    <p:extLst>
      <p:ext uri="{BB962C8B-B14F-4D97-AF65-F5344CB8AC3E}">
        <p14:creationId xmlns:p14="http://schemas.microsoft.com/office/powerpoint/2010/main" val="3095661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1123950"/>
            <a:ext cx="6450919" cy="1164581"/>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2"/>
          <p:cNvSpPr>
            <a:spLocks noGrp="1"/>
          </p:cNvSpPr>
          <p:nvPr>
            <p:ph type="title"/>
          </p:nvPr>
        </p:nvSpPr>
        <p:spPr>
          <a:xfrm>
            <a:off x="0" y="122276"/>
            <a:ext cx="5255721" cy="889958"/>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Power Hardware-in-Loop Battery </a:t>
            </a:r>
            <a:r>
              <a:rPr lang="en-US" sz="1900" dirty="0" smtClean="0">
                <a:solidFill>
                  <a:schemeClr val="accent5">
                    <a:lumMod val="75000"/>
                  </a:schemeClr>
                </a:solidFill>
                <a:latin typeface="Adobe Gothic Std B" panose="020B0800000000000000" pitchFamily="34" charset="-128"/>
                <a:ea typeface="Adobe Gothic Std B" panose="020B0800000000000000" pitchFamily="34" charset="-128"/>
              </a:rPr>
              <a:t>Test System</a:t>
            </a:r>
            <a:endParaRPr lang="en-US" sz="1900" dirty="0">
              <a:solidFill>
                <a:schemeClr val="accent5">
                  <a:lumMod val="75000"/>
                </a:schemeClr>
              </a:solidFill>
              <a:latin typeface="Adobe Gothic Std B" panose="020B0800000000000000" pitchFamily="34" charset="-128"/>
              <a:ea typeface="Adobe Gothic Std B" panose="020B0800000000000000" pitchFamily="34" charset="-128"/>
            </a:endParaRPr>
          </a:p>
        </p:txBody>
      </p:sp>
      <p:sp>
        <p:nvSpPr>
          <p:cNvPr id="23" name="Rectangle 22"/>
          <p:cNvSpPr/>
          <p:nvPr/>
        </p:nvSpPr>
        <p:spPr>
          <a:xfrm>
            <a:off x="838200" y="859781"/>
            <a:ext cx="1365885" cy="264169"/>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extBox 23"/>
          <p:cNvSpPr txBox="1"/>
          <p:nvPr/>
        </p:nvSpPr>
        <p:spPr>
          <a:xfrm>
            <a:off x="1363302" y="870036"/>
            <a:ext cx="616937" cy="276999"/>
          </a:xfrm>
          <a:prstGeom prst="rect">
            <a:avLst/>
          </a:prstGeom>
          <a:noFill/>
        </p:spPr>
        <p:txBody>
          <a:bodyPr wrap="square" rtlCol="0">
            <a:spAutoFit/>
          </a:bodyPr>
          <a:lstStyle/>
          <a:p>
            <a:r>
              <a:rPr lang="en-US" sz="1200" b="1" dirty="0">
                <a:latin typeface="Arial Narrow" panose="020B0606020202030204" pitchFamily="34" charset="0"/>
              </a:rPr>
              <a:t>About</a:t>
            </a:r>
          </a:p>
        </p:txBody>
      </p:sp>
      <p:sp>
        <p:nvSpPr>
          <p:cNvPr id="25" name="Content Placeholder 1"/>
          <p:cNvSpPr txBox="1">
            <a:spLocks/>
          </p:cNvSpPr>
          <p:nvPr/>
        </p:nvSpPr>
        <p:spPr>
          <a:xfrm>
            <a:off x="1363302" y="1178659"/>
            <a:ext cx="5925817" cy="9990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Narrow" panose="020B0606020202030204" pitchFamily="34" charset="0"/>
              </a:rPr>
              <a:t>The accurate modeling of battery energy storage systems is particularly challenging, as their response is dependent on the inverter characteristics and the controls applied, as well as to the battery cells and their dynamics. P-HIL modeling of grid-connected battery energy storage systems allows us to accurately analyze and capture several features that would be very difficult to see with numerical modeling. The P-HIL testbed developed in this project realizes a battery system with both active and reactive power capability and provides several key advantages for testing and analysis. </a:t>
            </a:r>
          </a:p>
        </p:txBody>
      </p:sp>
      <p:pic>
        <p:nvPicPr>
          <p:cNvPr id="10" name="Picture 9">
            <a:extLst>
              <a:ext uri="{FF2B5EF4-FFF2-40B4-BE49-F238E27FC236}">
                <a16:creationId xmlns:a16="http://schemas.microsoft.com/office/drawing/2014/main" id="{7BF98656-F7B2-488C-9F28-528F14010578}"/>
              </a:ext>
            </a:extLst>
          </p:cNvPr>
          <p:cNvPicPr>
            <a:picLocks noChangeAspect="1"/>
          </p:cNvPicPr>
          <p:nvPr/>
        </p:nvPicPr>
        <p:blipFill rotWithShape="1">
          <a:blip r:embed="rId2"/>
          <a:srcRect l="2960" t="3433" r="5004" b="20124"/>
          <a:stretch/>
        </p:blipFill>
        <p:spPr>
          <a:xfrm>
            <a:off x="2314098" y="2320155"/>
            <a:ext cx="4024223" cy="2115629"/>
          </a:xfrm>
          <a:prstGeom prst="rect">
            <a:avLst/>
          </a:prstGeom>
        </p:spPr>
      </p:pic>
    </p:spTree>
    <p:extLst>
      <p:ext uri="{BB962C8B-B14F-4D97-AF65-F5344CB8AC3E}">
        <p14:creationId xmlns:p14="http://schemas.microsoft.com/office/powerpoint/2010/main" val="3625504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2759" y="1624379"/>
            <a:ext cx="3522279" cy="2578217"/>
          </a:xfrm>
          <a:prstGeom prst="rect">
            <a:avLst/>
          </a:prstGeom>
        </p:spPr>
      </p:pic>
      <p:sp>
        <p:nvSpPr>
          <p:cNvPr id="9" name="Rectangle 8"/>
          <p:cNvSpPr/>
          <p:nvPr/>
        </p:nvSpPr>
        <p:spPr>
          <a:xfrm>
            <a:off x="428687" y="1020505"/>
            <a:ext cx="3228306" cy="3182091"/>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p:cNvSpPr/>
          <p:nvPr/>
        </p:nvSpPr>
        <p:spPr>
          <a:xfrm>
            <a:off x="428687" y="735453"/>
            <a:ext cx="1323913" cy="285053"/>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TextBox 10"/>
          <p:cNvSpPr txBox="1"/>
          <p:nvPr/>
        </p:nvSpPr>
        <p:spPr>
          <a:xfrm>
            <a:off x="715232" y="773191"/>
            <a:ext cx="1250869" cy="276999"/>
          </a:xfrm>
          <a:prstGeom prst="rect">
            <a:avLst/>
          </a:prstGeom>
          <a:noFill/>
        </p:spPr>
        <p:txBody>
          <a:bodyPr wrap="square" rtlCol="0">
            <a:spAutoFit/>
          </a:bodyPr>
          <a:lstStyle/>
          <a:p>
            <a:r>
              <a:rPr lang="en-US" sz="1200" b="1" dirty="0">
                <a:latin typeface="Arial Narrow" panose="020B0606020202030204" pitchFamily="34" charset="0"/>
              </a:rPr>
              <a:t>The Challenge</a:t>
            </a:r>
          </a:p>
        </p:txBody>
      </p:sp>
      <p:sp>
        <p:nvSpPr>
          <p:cNvPr id="12" name="Content Placeholder 1"/>
          <p:cNvSpPr txBox="1">
            <a:spLocks/>
          </p:cNvSpPr>
          <p:nvPr/>
        </p:nvSpPr>
        <p:spPr>
          <a:xfrm>
            <a:off x="715232" y="1123950"/>
            <a:ext cx="2746735" cy="318331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25" dirty="0">
                <a:latin typeface="Arial Narrow" panose="020B0606020202030204" pitchFamily="34" charset="0"/>
              </a:rPr>
              <a:t>A challenge to establishing a complete P-HIL testbed is the effective interconnection of the hardware components and the simulation environment so that the testbed allows for flexible operation/control and accurate results. </a:t>
            </a:r>
            <a:endParaRPr lang="en-US" sz="1125" dirty="0" smtClean="0">
              <a:latin typeface="Arial Narrow" panose="020B0606020202030204" pitchFamily="34" charset="0"/>
            </a:endParaRPr>
          </a:p>
          <a:p>
            <a:pPr marL="0" indent="0" algn="just">
              <a:lnSpc>
                <a:spcPct val="100000"/>
              </a:lnSpc>
              <a:buNone/>
            </a:pPr>
            <a:r>
              <a:rPr lang="en-US" sz="1125" dirty="0" smtClean="0">
                <a:latin typeface="Arial Narrow" panose="020B0606020202030204" pitchFamily="34" charset="0"/>
              </a:rPr>
              <a:t>A </a:t>
            </a:r>
            <a:r>
              <a:rPr lang="en-US" sz="1125" dirty="0">
                <a:latin typeface="Arial Narrow" panose="020B0606020202030204" pitchFamily="34" charset="0"/>
              </a:rPr>
              <a:t>typical approach involves coupling of BESS hardware components and RTDS at AC node, and requires the hardware for smart inverter, which </a:t>
            </a:r>
            <a:r>
              <a:rPr lang="en-US" sz="1125" dirty="0" smtClean="0">
                <a:latin typeface="Arial Narrow" panose="020B0606020202030204" pitchFamily="34" charset="0"/>
              </a:rPr>
              <a:t>limits </a:t>
            </a:r>
            <a:r>
              <a:rPr lang="en-US" sz="1125" dirty="0">
                <a:latin typeface="Arial Narrow" panose="020B0606020202030204" pitchFamily="34" charset="0"/>
              </a:rPr>
              <a:t>control capabilities, and increases cost. </a:t>
            </a:r>
            <a:endParaRPr lang="en-US" sz="1125" dirty="0" smtClean="0">
              <a:latin typeface="Arial Narrow" panose="020B0606020202030204" pitchFamily="34" charset="0"/>
            </a:endParaRPr>
          </a:p>
          <a:p>
            <a:pPr marL="0" indent="0" algn="just">
              <a:lnSpc>
                <a:spcPct val="100000"/>
              </a:lnSpc>
              <a:buNone/>
            </a:pPr>
            <a:r>
              <a:rPr lang="en-US" sz="1125" dirty="0" smtClean="0">
                <a:latin typeface="Arial Narrow" panose="020B0606020202030204" pitchFamily="34" charset="0"/>
              </a:rPr>
              <a:t>The </a:t>
            </a:r>
            <a:r>
              <a:rPr lang="en-US" sz="1125" dirty="0">
                <a:latin typeface="Arial Narrow" panose="020B0606020202030204" pitchFamily="34" charset="0"/>
              </a:rPr>
              <a:t>alternative proposed here is to couple the BESS at the DC node, so that to include a detailed model of the smart inverter and connect to the battery cells and BMS hardware, where the models are lacking accuracy. </a:t>
            </a:r>
          </a:p>
        </p:txBody>
      </p:sp>
      <p:sp>
        <p:nvSpPr>
          <p:cNvPr id="14" name="Rectangle 13"/>
          <p:cNvSpPr/>
          <p:nvPr/>
        </p:nvSpPr>
        <p:spPr>
          <a:xfrm>
            <a:off x="5215423" y="1229091"/>
            <a:ext cx="3391577" cy="281945"/>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5" name="TextBox 14"/>
          <p:cNvSpPr txBox="1"/>
          <p:nvPr/>
        </p:nvSpPr>
        <p:spPr>
          <a:xfrm>
            <a:off x="5182145" y="1229091"/>
            <a:ext cx="3526758" cy="276999"/>
          </a:xfrm>
          <a:prstGeom prst="rect">
            <a:avLst/>
          </a:prstGeom>
          <a:noFill/>
        </p:spPr>
        <p:txBody>
          <a:bodyPr wrap="square" rtlCol="0">
            <a:spAutoFit/>
          </a:bodyPr>
          <a:lstStyle/>
          <a:p>
            <a:r>
              <a:rPr lang="en-US" sz="1200" b="1" dirty="0">
                <a:latin typeface="Arial Narrow" panose="020B0606020202030204" pitchFamily="34" charset="0"/>
              </a:rPr>
              <a:t>AC Coupled P-HIL versus DC Coupled P-HIL Testbed </a:t>
            </a:r>
          </a:p>
        </p:txBody>
      </p:sp>
      <p:sp>
        <p:nvSpPr>
          <p:cNvPr id="13" name="Title 2"/>
          <p:cNvSpPr txBox="1">
            <a:spLocks/>
          </p:cNvSpPr>
          <p:nvPr/>
        </p:nvSpPr>
        <p:spPr bwMode="auto">
          <a:xfrm>
            <a:off x="0" y="122276"/>
            <a:ext cx="5255721" cy="696874"/>
          </a:xfrm>
          <a:prstGeom prst="rect">
            <a:avLst/>
          </a:prstGeom>
          <a:noFill/>
          <a:ln w="9525">
            <a:noFill/>
            <a:miter lim="800000"/>
            <a:headEnd/>
            <a:tailEnd/>
          </a:ln>
        </p:spPr>
        <p:txBody>
          <a:bodyPr vert="horz" wrap="square" lIns="417634" tIns="208817" rIns="417634" bIns="208817" numCol="1" anchor="ctr" anchorCtr="0" compatLnSpc="1">
            <a:prstTxWarp prst="textNoShape">
              <a:avLst/>
            </a:prstTxWarp>
            <a:noAutofit/>
          </a:bodyPr>
          <a:lstStyle>
            <a:lvl1pPr algn="ctr" rtl="0" eaLnBrk="0" fontAlgn="base" hangingPunct="0">
              <a:spcBef>
                <a:spcPct val="0"/>
              </a:spcBef>
              <a:spcAft>
                <a:spcPct val="0"/>
              </a:spcAft>
              <a:defRPr sz="2107" kern="1200">
                <a:solidFill>
                  <a:schemeClr val="tx1"/>
                </a:solidFill>
                <a:latin typeface="+mj-lt"/>
                <a:ea typeface="+mj-ea"/>
                <a:cs typeface="+mj-cs"/>
              </a:defRPr>
            </a:lvl1pPr>
            <a:lvl2pPr algn="ctr" rtl="0" eaLnBrk="0" fontAlgn="base" hangingPunct="0">
              <a:spcBef>
                <a:spcPct val="0"/>
              </a:spcBef>
              <a:spcAft>
                <a:spcPct val="0"/>
              </a:spcAft>
              <a:defRPr sz="2277">
                <a:solidFill>
                  <a:schemeClr val="tx1"/>
                </a:solidFill>
                <a:latin typeface="Calibri" pitchFamily="34" charset="0"/>
              </a:defRPr>
            </a:lvl2pPr>
            <a:lvl3pPr algn="ctr" rtl="0" eaLnBrk="0" fontAlgn="base" hangingPunct="0">
              <a:spcBef>
                <a:spcPct val="0"/>
              </a:spcBef>
              <a:spcAft>
                <a:spcPct val="0"/>
              </a:spcAft>
              <a:defRPr sz="2277">
                <a:solidFill>
                  <a:schemeClr val="tx1"/>
                </a:solidFill>
                <a:latin typeface="Calibri" pitchFamily="34" charset="0"/>
              </a:defRPr>
            </a:lvl3pPr>
            <a:lvl4pPr algn="ctr" rtl="0" eaLnBrk="0" fontAlgn="base" hangingPunct="0">
              <a:spcBef>
                <a:spcPct val="0"/>
              </a:spcBef>
              <a:spcAft>
                <a:spcPct val="0"/>
              </a:spcAft>
              <a:defRPr sz="2277">
                <a:solidFill>
                  <a:schemeClr val="tx1"/>
                </a:solidFill>
                <a:latin typeface="Calibri" pitchFamily="34" charset="0"/>
              </a:defRPr>
            </a:lvl4pPr>
            <a:lvl5pPr algn="ctr" rtl="0" eaLnBrk="0" fontAlgn="base" hangingPunct="0">
              <a:spcBef>
                <a:spcPct val="0"/>
              </a:spcBef>
              <a:spcAft>
                <a:spcPct val="0"/>
              </a:spcAft>
              <a:defRPr sz="2277">
                <a:solidFill>
                  <a:schemeClr val="tx1"/>
                </a:solidFill>
                <a:latin typeface="Calibri" pitchFamily="34" charset="0"/>
              </a:defRPr>
            </a:lvl5pPr>
            <a:lvl6pPr marL="236474" algn="ctr" rtl="0" eaLnBrk="1" fontAlgn="base" hangingPunct="1">
              <a:spcBef>
                <a:spcPct val="0"/>
              </a:spcBef>
              <a:spcAft>
                <a:spcPct val="0"/>
              </a:spcAft>
              <a:defRPr sz="2277">
                <a:solidFill>
                  <a:schemeClr val="tx1"/>
                </a:solidFill>
                <a:latin typeface="Calibri" pitchFamily="34" charset="0"/>
              </a:defRPr>
            </a:lvl6pPr>
            <a:lvl7pPr marL="472944" algn="ctr" rtl="0" eaLnBrk="1" fontAlgn="base" hangingPunct="1">
              <a:spcBef>
                <a:spcPct val="0"/>
              </a:spcBef>
              <a:spcAft>
                <a:spcPct val="0"/>
              </a:spcAft>
              <a:defRPr sz="2277">
                <a:solidFill>
                  <a:schemeClr val="tx1"/>
                </a:solidFill>
                <a:latin typeface="Calibri" pitchFamily="34" charset="0"/>
              </a:defRPr>
            </a:lvl7pPr>
            <a:lvl8pPr marL="709418" algn="ctr" rtl="0" eaLnBrk="1" fontAlgn="base" hangingPunct="1">
              <a:spcBef>
                <a:spcPct val="0"/>
              </a:spcBef>
              <a:spcAft>
                <a:spcPct val="0"/>
              </a:spcAft>
              <a:defRPr sz="2277">
                <a:solidFill>
                  <a:schemeClr val="tx1"/>
                </a:solidFill>
                <a:latin typeface="Calibri" pitchFamily="34" charset="0"/>
              </a:defRPr>
            </a:lvl8pPr>
            <a:lvl9pPr marL="945887" algn="ctr" rtl="0" eaLnBrk="1" fontAlgn="base" hangingPunct="1">
              <a:spcBef>
                <a:spcPct val="0"/>
              </a:spcBef>
              <a:spcAft>
                <a:spcPct val="0"/>
              </a:spcAft>
              <a:defRPr sz="2277">
                <a:solidFill>
                  <a:schemeClr val="tx1"/>
                </a:solidFill>
                <a:latin typeface="Calibri" pitchFamily="34" charset="0"/>
              </a:defRPr>
            </a:lvl9pPr>
          </a:lstStyle>
          <a:p>
            <a:pPr algn="l"/>
            <a:r>
              <a:rPr lang="en-US" sz="1900" dirty="0" smtClean="0">
                <a:solidFill>
                  <a:schemeClr val="accent5">
                    <a:lumMod val="75000"/>
                  </a:schemeClr>
                </a:solidFill>
                <a:latin typeface="Adobe Gothic Std B" panose="020B0800000000000000" pitchFamily="34" charset="-128"/>
                <a:ea typeface="Adobe Gothic Std B" panose="020B0800000000000000" pitchFamily="34" charset="-128"/>
              </a:rPr>
              <a:t>Power Hardware-in-Loop Battery Test System</a:t>
            </a:r>
            <a:endParaRPr lang="en-US" sz="1900" dirty="0">
              <a:solidFill>
                <a:schemeClr val="accent5">
                  <a:lumMod val="75000"/>
                </a:schemeClr>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985239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143" y="2384785"/>
            <a:ext cx="4281844" cy="2409177"/>
          </a:xfrm>
          <a:prstGeom prst="rect">
            <a:avLst/>
          </a:prstGeom>
        </p:spPr>
      </p:pic>
      <p:pic>
        <p:nvPicPr>
          <p:cNvPr id="6" name="Content Placehold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1725898" y="1389539"/>
            <a:ext cx="5728716" cy="3223260"/>
          </a:xfrm>
        </p:spPr>
      </p:pic>
      <p:sp>
        <p:nvSpPr>
          <p:cNvPr id="7" name="Title 2"/>
          <p:cNvSpPr>
            <a:spLocks noGrp="1"/>
          </p:cNvSpPr>
          <p:nvPr>
            <p:ph type="title"/>
          </p:nvPr>
        </p:nvSpPr>
        <p:spPr>
          <a:xfrm>
            <a:off x="7620" y="130413"/>
            <a:ext cx="7886700" cy="687620"/>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Power Hardware-in-Loop Battery Test System</a:t>
            </a:r>
          </a:p>
        </p:txBody>
      </p:sp>
      <p:sp>
        <p:nvSpPr>
          <p:cNvPr id="8" name="Rectangle 7"/>
          <p:cNvSpPr/>
          <p:nvPr/>
        </p:nvSpPr>
        <p:spPr>
          <a:xfrm>
            <a:off x="609600" y="1083126"/>
            <a:ext cx="6382978" cy="9862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609600" y="819352"/>
            <a:ext cx="1446046" cy="251909"/>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p:cNvSpPr txBox="1"/>
          <p:nvPr/>
        </p:nvSpPr>
        <p:spPr>
          <a:xfrm>
            <a:off x="1077553" y="822486"/>
            <a:ext cx="987185" cy="276999"/>
          </a:xfrm>
          <a:prstGeom prst="rect">
            <a:avLst/>
          </a:prstGeom>
          <a:noFill/>
        </p:spPr>
        <p:txBody>
          <a:bodyPr wrap="square" rtlCol="0">
            <a:spAutoFit/>
          </a:bodyPr>
          <a:lstStyle/>
          <a:p>
            <a:r>
              <a:rPr lang="en-US" sz="1200" b="1" dirty="0">
                <a:latin typeface="Arial Narrow" panose="020B0606020202030204" pitchFamily="34" charset="0"/>
              </a:rPr>
              <a:t>Setup Design</a:t>
            </a:r>
          </a:p>
        </p:txBody>
      </p:sp>
      <p:sp>
        <p:nvSpPr>
          <p:cNvPr id="11" name="Content Placeholder 1"/>
          <p:cNvSpPr txBox="1">
            <a:spLocks/>
          </p:cNvSpPr>
          <p:nvPr/>
        </p:nvSpPr>
        <p:spPr>
          <a:xfrm>
            <a:off x="957619" y="1060190"/>
            <a:ext cx="5955650" cy="94390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smtClean="0">
                <a:latin typeface="Arial Narrow" panose="020B0606020202030204" pitchFamily="34" charset="0"/>
              </a:rPr>
              <a:t>Setup </a:t>
            </a:r>
            <a:r>
              <a:rPr lang="en-US" sz="1200" dirty="0">
                <a:latin typeface="Arial Narrow" panose="020B0606020202030204" pitchFamily="34" charset="0"/>
              </a:rPr>
              <a:t>includes four main components: (1) The distribution feeder simulated in RTDS. (2) A four-quadrant inverter model serving as the interface between the BESS on the DC side and the distribution grid on the AC side. (3) A battery pack consisting of multiple battery cells, a battery management system (BMS), and accessories in hardware. (4) An energy manager computing unit with optimization software, for optimizing BESS operation implanted on a PC. </a:t>
            </a:r>
          </a:p>
        </p:txBody>
      </p:sp>
      <p:sp>
        <p:nvSpPr>
          <p:cNvPr id="12" name="Rectangle 11"/>
          <p:cNvSpPr/>
          <p:nvPr/>
        </p:nvSpPr>
        <p:spPr>
          <a:xfrm>
            <a:off x="1714675" y="2133536"/>
            <a:ext cx="4038600" cy="237560"/>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3" name="TextBox 12"/>
          <p:cNvSpPr txBox="1"/>
          <p:nvPr/>
        </p:nvSpPr>
        <p:spPr>
          <a:xfrm>
            <a:off x="1676400" y="2127885"/>
            <a:ext cx="4076874" cy="265457"/>
          </a:xfrm>
          <a:prstGeom prst="rect">
            <a:avLst/>
          </a:prstGeom>
          <a:noFill/>
        </p:spPr>
        <p:txBody>
          <a:bodyPr wrap="square" rtlCol="0">
            <a:spAutoFit/>
          </a:bodyPr>
          <a:lstStyle/>
          <a:p>
            <a:r>
              <a:rPr lang="en-US" sz="1125" dirty="0">
                <a:latin typeface="Arial Narrow" panose="020B0606020202030204" pitchFamily="34" charset="0"/>
              </a:rPr>
              <a:t>Communication and Data Flow Diagram of the P-HIL simulation testbed</a:t>
            </a:r>
          </a:p>
        </p:txBody>
      </p:sp>
    </p:spTree>
    <p:extLst>
      <p:ext uri="{BB962C8B-B14F-4D97-AF65-F5344CB8AC3E}">
        <p14:creationId xmlns:p14="http://schemas.microsoft.com/office/powerpoint/2010/main" val="807051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375796"/>
            <a:ext cx="3560122" cy="2481954"/>
          </a:xfrm>
          <a:prstGeom prst="rect">
            <a:avLst/>
          </a:prstGeom>
        </p:spPr>
      </p:pic>
      <p:pic>
        <p:nvPicPr>
          <p:cNvPr id="6" name="Content Placeholder 5"/>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1725898" y="1389539"/>
            <a:ext cx="5728716" cy="3223260"/>
          </a:xfrm>
        </p:spPr>
      </p:pic>
      <p:sp>
        <p:nvSpPr>
          <p:cNvPr id="7" name="Title 2"/>
          <p:cNvSpPr>
            <a:spLocks noGrp="1"/>
          </p:cNvSpPr>
          <p:nvPr>
            <p:ph type="title"/>
          </p:nvPr>
        </p:nvSpPr>
        <p:spPr>
          <a:xfrm>
            <a:off x="-7906" y="126865"/>
            <a:ext cx="7886700" cy="687620"/>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Power Hardware-in-Loop Battery Test System</a:t>
            </a:r>
          </a:p>
        </p:txBody>
      </p:sp>
      <p:sp>
        <p:nvSpPr>
          <p:cNvPr id="8" name="Rectangle 7"/>
          <p:cNvSpPr/>
          <p:nvPr/>
        </p:nvSpPr>
        <p:spPr>
          <a:xfrm>
            <a:off x="609600" y="1083126"/>
            <a:ext cx="6382978" cy="986257"/>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609600" y="819352"/>
            <a:ext cx="1446046" cy="251909"/>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p:cNvSpPr txBox="1"/>
          <p:nvPr/>
        </p:nvSpPr>
        <p:spPr>
          <a:xfrm>
            <a:off x="1077553" y="822486"/>
            <a:ext cx="987185" cy="276999"/>
          </a:xfrm>
          <a:prstGeom prst="rect">
            <a:avLst/>
          </a:prstGeom>
          <a:noFill/>
        </p:spPr>
        <p:txBody>
          <a:bodyPr wrap="square" rtlCol="0">
            <a:spAutoFit/>
          </a:bodyPr>
          <a:lstStyle/>
          <a:p>
            <a:r>
              <a:rPr lang="en-US" sz="1200" b="1" dirty="0">
                <a:latin typeface="Arial Narrow" panose="020B0606020202030204" pitchFamily="34" charset="0"/>
              </a:rPr>
              <a:t>Setup Design</a:t>
            </a:r>
          </a:p>
        </p:txBody>
      </p:sp>
      <p:sp>
        <p:nvSpPr>
          <p:cNvPr id="11" name="Content Placeholder 1"/>
          <p:cNvSpPr txBox="1">
            <a:spLocks/>
          </p:cNvSpPr>
          <p:nvPr/>
        </p:nvSpPr>
        <p:spPr>
          <a:xfrm>
            <a:off x="957619" y="1060190"/>
            <a:ext cx="5955650" cy="94390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smtClean="0">
                <a:latin typeface="Arial Narrow" panose="020B0606020202030204" pitchFamily="34" charset="0"/>
              </a:rPr>
              <a:t>Setup </a:t>
            </a:r>
            <a:r>
              <a:rPr lang="en-US" sz="1200" dirty="0">
                <a:latin typeface="Arial Narrow" panose="020B0606020202030204" pitchFamily="34" charset="0"/>
              </a:rPr>
              <a:t>includes four main components: (1) The distribution feeder simulated in RTDS. (2) A four-quadrant inverter model serving as the interface between the BESS on the DC side and the distribution grid on the AC side. (3) A battery pack consisting of multiple battery cells, a battery management system (BMS), and accessories in hardware. (4) An energy manager computing unit with optimization software, for optimizing BESS operation implanted on a PC. </a:t>
            </a:r>
          </a:p>
        </p:txBody>
      </p:sp>
      <p:sp>
        <p:nvSpPr>
          <p:cNvPr id="14" name="Rectangle 13"/>
          <p:cNvSpPr/>
          <p:nvPr/>
        </p:nvSpPr>
        <p:spPr>
          <a:xfrm>
            <a:off x="2432205" y="2165806"/>
            <a:ext cx="2320548" cy="223993"/>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5" name="TextBox 14"/>
          <p:cNvSpPr txBox="1"/>
          <p:nvPr/>
        </p:nvSpPr>
        <p:spPr>
          <a:xfrm>
            <a:off x="2438400" y="2149804"/>
            <a:ext cx="2576752" cy="265457"/>
          </a:xfrm>
          <a:prstGeom prst="rect">
            <a:avLst/>
          </a:prstGeom>
          <a:noFill/>
        </p:spPr>
        <p:txBody>
          <a:bodyPr wrap="square" rtlCol="0">
            <a:spAutoFit/>
          </a:bodyPr>
          <a:lstStyle/>
          <a:p>
            <a:r>
              <a:rPr lang="en-US" sz="1125" dirty="0">
                <a:latin typeface="Arial Narrow" panose="020B0606020202030204" pitchFamily="34" charset="0"/>
              </a:rPr>
              <a:t>High-level Block Diagram of the Testbed</a:t>
            </a:r>
          </a:p>
        </p:txBody>
      </p:sp>
    </p:spTree>
    <p:extLst>
      <p:ext uri="{BB962C8B-B14F-4D97-AF65-F5344CB8AC3E}">
        <p14:creationId xmlns:p14="http://schemas.microsoft.com/office/powerpoint/2010/main" val="1731025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15240" y="16969"/>
            <a:ext cx="6212536" cy="889958"/>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Power Hardware-in-Loop Battery Test System</a:t>
            </a:r>
          </a:p>
        </p:txBody>
      </p:sp>
      <p:sp>
        <p:nvSpPr>
          <p:cNvPr id="8" name="Rectangle 7"/>
          <p:cNvSpPr/>
          <p:nvPr/>
        </p:nvSpPr>
        <p:spPr>
          <a:xfrm>
            <a:off x="304800" y="1078512"/>
            <a:ext cx="6586854" cy="793609"/>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304800" y="802628"/>
            <a:ext cx="1699763" cy="275885"/>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p:cNvSpPr txBox="1"/>
          <p:nvPr/>
        </p:nvSpPr>
        <p:spPr>
          <a:xfrm>
            <a:off x="700655" y="801512"/>
            <a:ext cx="1337385" cy="276999"/>
          </a:xfrm>
          <a:prstGeom prst="rect">
            <a:avLst/>
          </a:prstGeom>
          <a:noFill/>
        </p:spPr>
        <p:txBody>
          <a:bodyPr wrap="square" rtlCol="0">
            <a:spAutoFit/>
          </a:bodyPr>
          <a:lstStyle/>
          <a:p>
            <a:r>
              <a:rPr lang="en-US" sz="1200" b="1" dirty="0">
                <a:latin typeface="Arial Narrow" panose="020B0606020202030204" pitchFamily="34" charset="0"/>
              </a:rPr>
              <a:t>Testbed Results</a:t>
            </a:r>
          </a:p>
        </p:txBody>
      </p:sp>
      <p:sp>
        <p:nvSpPr>
          <p:cNvPr id="11" name="Content Placeholder 1"/>
          <p:cNvSpPr txBox="1">
            <a:spLocks/>
          </p:cNvSpPr>
          <p:nvPr/>
        </p:nvSpPr>
        <p:spPr>
          <a:xfrm>
            <a:off x="583051" y="1172624"/>
            <a:ext cx="6308603" cy="11952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smtClean="0">
                <a:latin typeface="Arial Narrow" panose="020B0606020202030204" pitchFamily="34" charset="0"/>
              </a:rPr>
              <a:t>Testbed </a:t>
            </a:r>
            <a:r>
              <a:rPr lang="en-US" sz="1200" dirty="0">
                <a:latin typeface="Arial Narrow" panose="020B0606020202030204" pitchFamily="34" charset="0"/>
              </a:rPr>
              <a:t>provides measurements on: (1) Non-linear voltage profile of the battery pack during charge and discharge operations (2) voltage characteristics of the individual cells; (3) cell and ambient temperature; (4) Errors in </a:t>
            </a:r>
            <a:r>
              <a:rPr lang="en-US" sz="1200" dirty="0" err="1">
                <a:latin typeface="Arial Narrow" panose="020B0606020202030204" pitchFamily="34" charset="0"/>
              </a:rPr>
              <a:t>SoC</a:t>
            </a:r>
            <a:r>
              <a:rPr lang="en-US" sz="1200" dirty="0">
                <a:latin typeface="Arial Narrow" panose="020B0606020202030204" pitchFamily="34" charset="0"/>
              </a:rPr>
              <a:t> estimation and their impacts; (5) The balancing current drawn from individual cells by the BMS.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250672"/>
            <a:ext cx="3469741" cy="2308183"/>
          </a:xfrm>
          <a:prstGeom prst="rect">
            <a:avLst/>
          </a:prstGeom>
        </p:spPr>
      </p:pic>
      <p:sp>
        <p:nvSpPr>
          <p:cNvPr id="12" name="Rectangle 11"/>
          <p:cNvSpPr/>
          <p:nvPr/>
        </p:nvSpPr>
        <p:spPr>
          <a:xfrm>
            <a:off x="1295401" y="1907502"/>
            <a:ext cx="4437584" cy="343171"/>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13" name="TextBox 12"/>
          <p:cNvSpPr txBox="1"/>
          <p:nvPr/>
        </p:nvSpPr>
        <p:spPr>
          <a:xfrm>
            <a:off x="1445295" y="1926618"/>
            <a:ext cx="4305863" cy="276999"/>
          </a:xfrm>
          <a:prstGeom prst="rect">
            <a:avLst/>
          </a:prstGeom>
          <a:noFill/>
        </p:spPr>
        <p:txBody>
          <a:bodyPr wrap="square" rtlCol="0">
            <a:spAutoFit/>
          </a:bodyPr>
          <a:lstStyle/>
          <a:p>
            <a:r>
              <a:rPr lang="en-US" sz="1200" dirty="0" smtClean="0">
                <a:latin typeface="Arial Narrow" panose="020B0606020202030204" pitchFamily="34" charset="0"/>
              </a:rPr>
              <a:t>Comparison: </a:t>
            </a:r>
            <a:r>
              <a:rPr lang="en-US" sz="1200" dirty="0">
                <a:latin typeface="Arial Narrow" panose="020B0606020202030204" pitchFamily="34" charset="0"/>
              </a:rPr>
              <a:t>Physical Measurements </a:t>
            </a:r>
            <a:r>
              <a:rPr lang="en-US" sz="1200" dirty="0" smtClean="0">
                <a:latin typeface="Arial Narrow" panose="020B0606020202030204" pitchFamily="34" charset="0"/>
              </a:rPr>
              <a:t>Vs  </a:t>
            </a:r>
            <a:r>
              <a:rPr lang="en-US" sz="1200" dirty="0">
                <a:latin typeface="Arial Narrow" panose="020B0606020202030204" pitchFamily="34" charset="0"/>
              </a:rPr>
              <a:t>Model-based Simulation</a:t>
            </a:r>
          </a:p>
        </p:txBody>
      </p:sp>
    </p:spTree>
    <p:extLst>
      <p:ext uri="{BB962C8B-B14F-4D97-AF65-F5344CB8AC3E}">
        <p14:creationId xmlns:p14="http://schemas.microsoft.com/office/powerpoint/2010/main" val="1424397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15240" y="16969"/>
            <a:ext cx="6212536" cy="889958"/>
          </a:xfrm>
        </p:spPr>
        <p:txBody>
          <a:bodyPr>
            <a:noAutofit/>
          </a:bodyPr>
          <a:lstStyle/>
          <a:p>
            <a:pPr algn="l"/>
            <a:r>
              <a:rPr lang="en-US" sz="1900" dirty="0">
                <a:solidFill>
                  <a:schemeClr val="accent5">
                    <a:lumMod val="75000"/>
                  </a:schemeClr>
                </a:solidFill>
                <a:latin typeface="Adobe Gothic Std B" panose="020B0800000000000000" pitchFamily="34" charset="-128"/>
                <a:ea typeface="Adobe Gothic Std B" panose="020B0800000000000000" pitchFamily="34" charset="-128"/>
              </a:rPr>
              <a:t>Power Hardware-in-Loop Battery Test System</a:t>
            </a:r>
          </a:p>
        </p:txBody>
      </p:sp>
      <p:sp>
        <p:nvSpPr>
          <p:cNvPr id="8" name="Rectangle 7"/>
          <p:cNvSpPr/>
          <p:nvPr/>
        </p:nvSpPr>
        <p:spPr>
          <a:xfrm>
            <a:off x="304800" y="1078512"/>
            <a:ext cx="6586854" cy="793609"/>
          </a:xfrm>
          <a:prstGeom prst="rect">
            <a:avLst/>
          </a:prstGeom>
          <a:solidFill>
            <a:srgbClr val="F6BC1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304800" y="802628"/>
            <a:ext cx="1699763" cy="275885"/>
          </a:xfrm>
          <a:prstGeom prst="rect">
            <a:avLst/>
          </a:prstGeom>
          <a:solidFill>
            <a:schemeClr val="accent5">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p:cNvSpPr txBox="1"/>
          <p:nvPr/>
        </p:nvSpPr>
        <p:spPr>
          <a:xfrm>
            <a:off x="700655" y="801512"/>
            <a:ext cx="1337385" cy="276999"/>
          </a:xfrm>
          <a:prstGeom prst="rect">
            <a:avLst/>
          </a:prstGeom>
          <a:noFill/>
        </p:spPr>
        <p:txBody>
          <a:bodyPr wrap="square" rtlCol="0">
            <a:spAutoFit/>
          </a:bodyPr>
          <a:lstStyle/>
          <a:p>
            <a:r>
              <a:rPr lang="en-US" sz="1200" b="1" dirty="0">
                <a:latin typeface="Arial Narrow" panose="020B0606020202030204" pitchFamily="34" charset="0"/>
              </a:rPr>
              <a:t>Testbed Results</a:t>
            </a:r>
          </a:p>
        </p:txBody>
      </p:sp>
      <p:sp>
        <p:nvSpPr>
          <p:cNvPr id="11" name="Content Placeholder 1"/>
          <p:cNvSpPr txBox="1">
            <a:spLocks/>
          </p:cNvSpPr>
          <p:nvPr/>
        </p:nvSpPr>
        <p:spPr>
          <a:xfrm>
            <a:off x="583051" y="1172624"/>
            <a:ext cx="6308603" cy="11952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smtClean="0">
                <a:latin typeface="Arial Narrow" panose="020B0606020202030204" pitchFamily="34" charset="0"/>
              </a:rPr>
              <a:t>Testbed </a:t>
            </a:r>
            <a:r>
              <a:rPr lang="en-US" sz="1200" dirty="0">
                <a:latin typeface="Arial Narrow" panose="020B0606020202030204" pitchFamily="34" charset="0"/>
              </a:rPr>
              <a:t>provides measurements on: (1) Non-linear voltage profile of the battery pack during charge and discharge operations (2) voltage characteristics of the individual cells; (3) cell and ambient temperature; (4) Errors in </a:t>
            </a:r>
            <a:r>
              <a:rPr lang="en-US" sz="1200" dirty="0" err="1">
                <a:latin typeface="Arial Narrow" panose="020B0606020202030204" pitchFamily="34" charset="0"/>
              </a:rPr>
              <a:t>SoC</a:t>
            </a:r>
            <a:r>
              <a:rPr lang="en-US" sz="1200" dirty="0">
                <a:latin typeface="Arial Narrow" panose="020B0606020202030204" pitchFamily="34" charset="0"/>
              </a:rPr>
              <a:t> estimation and their impacts; (5) The balancing current drawn from individual cells by the BMS.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391626"/>
            <a:ext cx="3306123" cy="2199339"/>
          </a:xfrm>
          <a:prstGeom prst="rect">
            <a:avLst/>
          </a:prstGeom>
        </p:spPr>
      </p:pic>
      <p:sp>
        <p:nvSpPr>
          <p:cNvPr id="20" name="Rectangle 19"/>
          <p:cNvSpPr/>
          <p:nvPr/>
        </p:nvSpPr>
        <p:spPr>
          <a:xfrm>
            <a:off x="2533645" y="1929961"/>
            <a:ext cx="3149543" cy="343171"/>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sp>
        <p:nvSpPr>
          <p:cNvPr id="21" name="TextBox 20"/>
          <p:cNvSpPr txBox="1"/>
          <p:nvPr/>
        </p:nvSpPr>
        <p:spPr>
          <a:xfrm>
            <a:off x="2514600" y="1872121"/>
            <a:ext cx="3168588" cy="461665"/>
          </a:xfrm>
          <a:prstGeom prst="rect">
            <a:avLst/>
          </a:prstGeom>
          <a:noFill/>
        </p:spPr>
        <p:txBody>
          <a:bodyPr wrap="square" rtlCol="0">
            <a:spAutoFit/>
          </a:bodyPr>
          <a:lstStyle/>
          <a:p>
            <a:r>
              <a:rPr lang="en-US" sz="1200" dirty="0">
                <a:latin typeface="Arial Narrow" panose="020B0606020202030204" pitchFamily="34" charset="0"/>
              </a:rPr>
              <a:t>Cell Voltages in Comparison with the Maximum and the Minimum Cell Voltage Limits</a:t>
            </a:r>
          </a:p>
        </p:txBody>
      </p:sp>
    </p:spTree>
    <p:extLst>
      <p:ext uri="{BB962C8B-B14F-4D97-AF65-F5344CB8AC3E}">
        <p14:creationId xmlns:p14="http://schemas.microsoft.com/office/powerpoint/2010/main" val="3231252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0-IEEE-PES-Template-Office07-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2308</TotalTime>
  <Words>1489</Words>
  <Application>Microsoft Office PowerPoint</Application>
  <PresentationFormat>On-screen Show (16:9)</PresentationFormat>
  <Paragraphs>156</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Adobe Gothic Std B</vt:lpstr>
      <vt:lpstr>Arial</vt:lpstr>
      <vt:lpstr>Arial Narrow</vt:lpstr>
      <vt:lpstr>Calibri</vt:lpstr>
      <vt:lpstr>Tw Cen MT Condensed Extra Bold</vt:lpstr>
      <vt:lpstr>2010-IEEE-PES-Template-Office07-V2</vt:lpstr>
      <vt:lpstr>PowerPoint Presentation</vt:lpstr>
      <vt:lpstr>Battery Control for Building Peak Load Reduction</vt:lpstr>
      <vt:lpstr>Battery Control for Peak Load Reduction</vt:lpstr>
      <vt:lpstr>Power Hardware-in-Loop Battery Test System</vt:lpstr>
      <vt:lpstr>PowerPoint Presentation</vt:lpstr>
      <vt:lpstr>Power Hardware-in-Loop Battery Test System</vt:lpstr>
      <vt:lpstr>Power Hardware-in-Loop Battery Test System</vt:lpstr>
      <vt:lpstr>Power Hardware-in-Loop Battery Test System</vt:lpstr>
      <vt:lpstr>Power Hardware-in-Loop Battery Test System</vt:lpstr>
      <vt:lpstr>Detailed Modeling of Batteries in Optimal  Battery Energy Storage System Operation</vt:lpstr>
      <vt:lpstr>Detailed Modeling of Batteries in Optimal  Battery Energy Storage System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IEEE</dc:creator>
  <cp:lastModifiedBy>Seyed Akhavan</cp:lastModifiedBy>
  <cp:revision>117</cp:revision>
  <cp:lastPrinted>2015-11-06T01:28:21Z</cp:lastPrinted>
  <dcterms:created xsi:type="dcterms:W3CDTF">2010-10-12T18:25:44Z</dcterms:created>
  <dcterms:modified xsi:type="dcterms:W3CDTF">2019-04-08T16:38:55Z</dcterms:modified>
</cp:coreProperties>
</file>